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62" r:id="rId5"/>
    <p:sldId id="259" r:id="rId6"/>
    <p:sldId id="261" r:id="rId7"/>
    <p:sldId id="260" r:id="rId8"/>
    <p:sldId id="271" r:id="rId9"/>
    <p:sldId id="275" r:id="rId10"/>
    <p:sldId id="276" r:id="rId11"/>
    <p:sldId id="268" r:id="rId12"/>
  </p:sldIdLst>
  <p:sldSz cx="18288000" cy="10287000"/>
  <p:notesSz cx="6858000" cy="9144000"/>
  <p:embeddedFontLst>
    <p:embeddedFont>
      <p:font typeface="Hatton" panose="020B0604020202020204" charset="0"/>
      <p:regular r:id="rId14"/>
    </p:embeddedFont>
    <p:embeddedFont>
      <p:font typeface="Open Sans" panose="020B060603050402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58FB5-D954-426A-84A1-F69A2982CE74}"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D5E7C-AC58-4535-BF48-3778C41A88F7}" type="slidenum">
              <a:rPr lang="en-US" smtClean="0"/>
              <a:t>‹#›</a:t>
            </a:fld>
            <a:endParaRPr lang="en-US"/>
          </a:p>
        </p:txBody>
      </p:sp>
    </p:spTree>
    <p:extLst>
      <p:ext uri="{BB962C8B-B14F-4D97-AF65-F5344CB8AC3E}">
        <p14:creationId xmlns:p14="http://schemas.microsoft.com/office/powerpoint/2010/main" val="69332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D5E7C-AC58-4535-BF48-3778C41A88F7}" type="slidenum">
              <a:rPr lang="en-US" smtClean="0"/>
              <a:t>5</a:t>
            </a:fld>
            <a:endParaRPr lang="en-US"/>
          </a:p>
        </p:txBody>
      </p:sp>
    </p:spTree>
    <p:extLst>
      <p:ext uri="{BB962C8B-B14F-4D97-AF65-F5344CB8AC3E}">
        <p14:creationId xmlns:p14="http://schemas.microsoft.com/office/powerpoint/2010/main" val="349809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2" name="TextBox 2"/>
          <p:cNvSpPr txBox="1"/>
          <p:nvPr/>
        </p:nvSpPr>
        <p:spPr>
          <a:xfrm>
            <a:off x="1021326" y="4337062"/>
            <a:ext cx="9797464" cy="2822317"/>
          </a:xfrm>
          <a:prstGeom prst="rect">
            <a:avLst/>
          </a:prstGeom>
        </p:spPr>
        <p:txBody>
          <a:bodyPr lIns="0" tIns="0" rIns="0" bIns="0" rtlCol="0" anchor="t">
            <a:spAutoFit/>
          </a:bodyPr>
          <a:lstStyle/>
          <a:p>
            <a:pPr>
              <a:lnSpc>
                <a:spcPts val="10746"/>
              </a:lnSpc>
            </a:pPr>
            <a:r>
              <a:rPr lang="en-US" sz="9345" dirty="0">
                <a:solidFill>
                  <a:srgbClr val="FFFFFF"/>
                </a:solidFill>
                <a:latin typeface="Hatton"/>
              </a:rPr>
              <a:t>Collaborative</a:t>
            </a:r>
          </a:p>
          <a:p>
            <a:pPr>
              <a:lnSpc>
                <a:spcPts val="10746"/>
              </a:lnSpc>
            </a:pPr>
            <a:r>
              <a:rPr lang="en-US" sz="9345" dirty="0">
                <a:solidFill>
                  <a:srgbClr val="FFFFFF"/>
                </a:solidFill>
                <a:latin typeface="Hatton"/>
              </a:rPr>
              <a:t>Farming</a:t>
            </a:r>
          </a:p>
        </p:txBody>
      </p:sp>
      <p:sp>
        <p:nvSpPr>
          <p:cNvPr id="4" name="TextBox 4"/>
          <p:cNvSpPr txBox="1"/>
          <p:nvPr/>
        </p:nvSpPr>
        <p:spPr>
          <a:xfrm>
            <a:off x="1028700" y="8996868"/>
            <a:ext cx="4793781" cy="480388"/>
          </a:xfrm>
          <a:prstGeom prst="rect">
            <a:avLst/>
          </a:prstGeom>
        </p:spPr>
        <p:txBody>
          <a:bodyPr lIns="0" tIns="0" rIns="0" bIns="0" rtlCol="0" anchor="t">
            <a:spAutoFit/>
          </a:bodyPr>
          <a:lstStyle/>
          <a:p>
            <a:pPr>
              <a:lnSpc>
                <a:spcPts val="3723"/>
              </a:lnSpc>
            </a:pPr>
            <a:r>
              <a:rPr lang="en-US" sz="3238" dirty="0">
                <a:solidFill>
                  <a:srgbClr val="FFFFFF">
                    <a:alpha val="50980"/>
                  </a:srgbClr>
                </a:solidFill>
                <a:latin typeface="Hatton"/>
              </a:rPr>
              <a:t>Tushar Amol Gaikwad</a:t>
            </a:r>
          </a:p>
        </p:txBody>
      </p:sp>
      <p:grpSp>
        <p:nvGrpSpPr>
          <p:cNvPr id="5" name="Group 5"/>
          <p:cNvGrpSpPr/>
          <p:nvPr/>
        </p:nvGrpSpPr>
        <p:grpSpPr>
          <a:xfrm>
            <a:off x="12801600" y="-199187"/>
            <a:ext cx="9980819" cy="10685373"/>
            <a:chOff x="0" y="0"/>
            <a:chExt cx="5933440" cy="6352286"/>
          </a:xfrm>
        </p:grpSpPr>
        <p:sp>
          <p:nvSpPr>
            <p:cNvPr id="6" name="Freeform 6"/>
            <p:cNvSpPr/>
            <p:nvPr/>
          </p:nvSpPr>
          <p:spPr>
            <a:xfrm>
              <a:off x="-130429" y="-589915"/>
              <a:ext cx="6274054" cy="7025767"/>
            </a:xfrm>
            <a:custGeom>
              <a:avLst/>
              <a:gdLst/>
              <a:ahLst/>
              <a:cxnLst/>
              <a:rect l="l" t="t" r="r" b="b"/>
              <a:pathLst>
                <a:path w="6274054" h="7025767">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68932" t="-7154" b="-11191"/>
              </a:stretch>
            </a:blipFill>
          </p:spPr>
        </p:sp>
      </p:grpSp>
      <p:sp>
        <p:nvSpPr>
          <p:cNvPr id="7" name="Freeform 7"/>
          <p:cNvSpPr/>
          <p:nvPr/>
        </p:nvSpPr>
        <p:spPr>
          <a:xfrm rot="4528529">
            <a:off x="5059244" y="6762174"/>
            <a:ext cx="4995836" cy="6331129"/>
          </a:xfrm>
          <a:custGeom>
            <a:avLst/>
            <a:gdLst/>
            <a:ahLst/>
            <a:cxnLst/>
            <a:rect l="l" t="t" r="r" b="b"/>
            <a:pathLst>
              <a:path w="4995836" h="6331129">
                <a:moveTo>
                  <a:pt x="0" y="0"/>
                </a:moveTo>
                <a:lnTo>
                  <a:pt x="4995836" y="0"/>
                </a:lnTo>
                <a:lnTo>
                  <a:pt x="4995836" y="6331128"/>
                </a:lnTo>
                <a:lnTo>
                  <a:pt x="0" y="63311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311C0478-FA13-5F1B-C1FE-300E45612E01}"/>
              </a:ext>
            </a:extLst>
          </p:cNvPr>
          <p:cNvPicPr>
            <a:picLocks noChangeAspect="1"/>
          </p:cNvPicPr>
          <p:nvPr/>
        </p:nvPicPr>
        <p:blipFill>
          <a:blip r:embed="rId5"/>
          <a:stretch>
            <a:fillRect/>
          </a:stretch>
        </p:blipFill>
        <p:spPr>
          <a:xfrm>
            <a:off x="90830" y="279984"/>
            <a:ext cx="3171139" cy="3171139"/>
          </a:xfrm>
          <a:prstGeom prst="rect">
            <a:avLst/>
          </a:prstGeom>
        </p:spPr>
      </p:pic>
      <p:pic>
        <p:nvPicPr>
          <p:cNvPr id="8" name="Picture 7">
            <a:extLst>
              <a:ext uri="{FF2B5EF4-FFF2-40B4-BE49-F238E27FC236}">
                <a16:creationId xmlns:a16="http://schemas.microsoft.com/office/drawing/2014/main" id="{006410E7-EF2A-F181-38B3-164CB49F1B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0" y="-38100"/>
            <a:ext cx="3505200" cy="3505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B9EBF-A170-3FD5-7239-A9C9AF240A6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3474D7A-192B-8186-7686-9A9CCF5540E2}"/>
              </a:ext>
            </a:extLst>
          </p:cNvPr>
          <p:cNvGrpSpPr/>
          <p:nvPr/>
        </p:nvGrpSpPr>
        <p:grpSpPr>
          <a:xfrm>
            <a:off x="-4694339" y="-102870"/>
            <a:ext cx="11800546" cy="10501622"/>
            <a:chOff x="0" y="0"/>
            <a:chExt cx="6349238" cy="5650357"/>
          </a:xfrm>
        </p:grpSpPr>
        <p:sp>
          <p:nvSpPr>
            <p:cNvPr id="3" name="Freeform 3">
              <a:extLst>
                <a:ext uri="{FF2B5EF4-FFF2-40B4-BE49-F238E27FC236}">
                  <a16:creationId xmlns:a16="http://schemas.microsoft.com/office/drawing/2014/main" id="{39220BDD-7C2B-1728-C985-BF7E3025DE2B}"/>
                </a:ext>
              </a:extLst>
            </p:cNvPr>
            <p:cNvSpPr/>
            <p:nvPr/>
          </p:nvSpPr>
          <p:spPr>
            <a:xfrm>
              <a:off x="-1220470" y="-200914"/>
              <a:ext cx="7579741" cy="5919724"/>
            </a:xfrm>
            <a:custGeom>
              <a:avLst/>
              <a:gdLst/>
              <a:ahLst/>
              <a:cxnLst/>
              <a:rect l="l" t="t" r="r" b="b"/>
              <a:pathLst>
                <a:path w="7579741" h="5919724">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80" y="1797050"/>
                  </a:cubicBezTo>
                  <a:cubicBezTo>
                    <a:pt x="7222109" y="1833372"/>
                    <a:pt x="7240016" y="1850009"/>
                    <a:pt x="7202297" y="1916684"/>
                  </a:cubicBezTo>
                  <a:cubicBezTo>
                    <a:pt x="7208901" y="1933448"/>
                    <a:pt x="7273036" y="1963420"/>
                    <a:pt x="7239635" y="2007743"/>
                  </a:cubicBezTo>
                  <a:cubicBezTo>
                    <a:pt x="7204202" y="2091436"/>
                    <a:pt x="7205853" y="2286381"/>
                    <a:pt x="7250049" y="2317750"/>
                  </a:cubicBezTo>
                  <a:cubicBezTo>
                    <a:pt x="7275576" y="2308987"/>
                    <a:pt x="7186168" y="2474976"/>
                    <a:pt x="7233031" y="2483866"/>
                  </a:cubicBezTo>
                  <a:cubicBezTo>
                    <a:pt x="7217791" y="2541143"/>
                    <a:pt x="7278497" y="2574417"/>
                    <a:pt x="7147941" y="2695575"/>
                  </a:cubicBezTo>
                  <a:cubicBezTo>
                    <a:pt x="7045960" y="2756535"/>
                    <a:pt x="7168642" y="2805176"/>
                    <a:pt x="7069074" y="2892044"/>
                  </a:cubicBezTo>
                  <a:cubicBezTo>
                    <a:pt x="7109587" y="2925826"/>
                    <a:pt x="7008622"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8" y="3707257"/>
                    <a:pt x="6727190" y="3726307"/>
                    <a:pt x="6704838" y="3771265"/>
                  </a:cubicBezTo>
                  <a:cubicBezTo>
                    <a:pt x="6674739" y="3791585"/>
                    <a:pt x="6736080" y="3823716"/>
                    <a:pt x="6667881" y="3824732"/>
                  </a:cubicBezTo>
                  <a:cubicBezTo>
                    <a:pt x="6676517" y="3870960"/>
                    <a:pt x="6621399" y="3859911"/>
                    <a:pt x="6607683" y="3879977"/>
                  </a:cubicBezTo>
                  <a:cubicBezTo>
                    <a:pt x="6650990" y="3906901"/>
                    <a:pt x="6618478" y="3901313"/>
                    <a:pt x="6653657" y="3916553"/>
                  </a:cubicBezTo>
                  <a:cubicBezTo>
                    <a:pt x="6651371" y="3988689"/>
                    <a:pt x="6546469" y="4092829"/>
                    <a:pt x="6552819" y="4182491"/>
                  </a:cubicBezTo>
                  <a:cubicBezTo>
                    <a:pt x="6516370" y="4270502"/>
                    <a:pt x="6542786" y="4306443"/>
                    <a:pt x="6490208" y="4402836"/>
                  </a:cubicBezTo>
                  <a:cubicBezTo>
                    <a:pt x="6527419" y="4414266"/>
                    <a:pt x="6500749" y="4427982"/>
                    <a:pt x="6457696" y="4505960"/>
                  </a:cubicBezTo>
                  <a:cubicBezTo>
                    <a:pt x="6503289" y="4531741"/>
                    <a:pt x="6486271" y="4590542"/>
                    <a:pt x="6438519" y="4659376"/>
                  </a:cubicBezTo>
                  <a:cubicBezTo>
                    <a:pt x="6519418" y="4706620"/>
                    <a:pt x="6472682" y="4854575"/>
                    <a:pt x="6428232" y="4913630"/>
                  </a:cubicBezTo>
                  <a:cubicBezTo>
                    <a:pt x="6441440" y="4962525"/>
                    <a:pt x="6419596" y="5014341"/>
                    <a:pt x="6364732" y="5057902"/>
                  </a:cubicBezTo>
                  <a:cubicBezTo>
                    <a:pt x="6326251" y="5158740"/>
                    <a:pt x="6311773" y="5242179"/>
                    <a:pt x="6153531" y="5344668"/>
                  </a:cubicBezTo>
                  <a:cubicBezTo>
                    <a:pt x="6108954" y="5423535"/>
                    <a:pt x="6112764" y="5474843"/>
                    <a:pt x="6025007" y="5580126"/>
                  </a:cubicBezTo>
                  <a:cubicBezTo>
                    <a:pt x="5990082" y="5617337"/>
                    <a:pt x="5948299"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r="-33568"/>
              </a:stretch>
            </a:blipFill>
          </p:spPr>
        </p:sp>
      </p:grpSp>
      <p:sp>
        <p:nvSpPr>
          <p:cNvPr id="4" name="TextBox 4">
            <a:extLst>
              <a:ext uri="{FF2B5EF4-FFF2-40B4-BE49-F238E27FC236}">
                <a16:creationId xmlns:a16="http://schemas.microsoft.com/office/drawing/2014/main" id="{C00F0ACB-A123-6E19-1BAC-864887DEA743}"/>
              </a:ext>
            </a:extLst>
          </p:cNvPr>
          <p:cNvSpPr txBox="1"/>
          <p:nvPr/>
        </p:nvSpPr>
        <p:spPr>
          <a:xfrm>
            <a:off x="7134686" y="800100"/>
            <a:ext cx="10794908" cy="846386"/>
          </a:xfrm>
          <a:prstGeom prst="rect">
            <a:avLst/>
          </a:prstGeom>
        </p:spPr>
        <p:txBody>
          <a:bodyPr wrap="square" lIns="0" tIns="0" rIns="0" bIns="0" rtlCol="0" anchor="t">
            <a:spAutoFit/>
          </a:bodyPr>
          <a:lstStyle/>
          <a:p>
            <a:pPr>
              <a:lnSpc>
                <a:spcPts val="6431"/>
              </a:lnSpc>
            </a:pPr>
            <a:r>
              <a:rPr lang="en-US" sz="6000" dirty="0"/>
              <a:t>Target Audience</a:t>
            </a:r>
            <a:endParaRPr lang="en-US" sz="5592" dirty="0">
              <a:solidFill>
                <a:srgbClr val="1A401F"/>
              </a:solidFill>
              <a:latin typeface="Hatton"/>
            </a:endParaRPr>
          </a:p>
        </p:txBody>
      </p:sp>
      <p:sp>
        <p:nvSpPr>
          <p:cNvPr id="5" name="TextBox 5">
            <a:extLst>
              <a:ext uri="{FF2B5EF4-FFF2-40B4-BE49-F238E27FC236}">
                <a16:creationId xmlns:a16="http://schemas.microsoft.com/office/drawing/2014/main" id="{7876677C-60D9-C8A2-1A5D-863774BA3BD9}"/>
              </a:ext>
            </a:extLst>
          </p:cNvPr>
          <p:cNvSpPr txBox="1"/>
          <p:nvPr/>
        </p:nvSpPr>
        <p:spPr>
          <a:xfrm>
            <a:off x="7000531" y="2247900"/>
            <a:ext cx="10929063" cy="6894195"/>
          </a:xfrm>
          <a:prstGeom prst="rect">
            <a:avLst/>
          </a:prstGeom>
        </p:spPr>
        <p:txBody>
          <a:bodyPr wrap="square" lIns="0" tIns="0" rIns="0" bIns="0" rtlCol="0" anchor="t">
            <a:spAutoFit/>
          </a:bodyPr>
          <a:lstStyle/>
          <a:p>
            <a:pPr>
              <a:buNone/>
            </a:pPr>
            <a:endParaRPr lang="en-US" sz="2800" dirty="0"/>
          </a:p>
          <a:p>
            <a:pPr>
              <a:buFont typeface="+mj-lt"/>
              <a:buAutoNum type="arabicPeriod"/>
            </a:pPr>
            <a:r>
              <a:rPr lang="en-US" sz="2800" b="1" dirty="0"/>
              <a:t>Landowners (Non-Professional Farmers)</a:t>
            </a:r>
            <a:endParaRPr lang="en-US" sz="2800" dirty="0"/>
          </a:p>
          <a:p>
            <a:pPr marL="742950" lvl="1" indent="-285750">
              <a:buFont typeface="+mj-lt"/>
              <a:buAutoNum type="arabicPeriod"/>
            </a:pPr>
            <a:r>
              <a:rPr lang="en-US" sz="2800" dirty="0"/>
              <a:t>Individuals who own land but lack farming expertise and wish to lease it for agricultural purposes.</a:t>
            </a:r>
          </a:p>
          <a:p>
            <a:pPr>
              <a:buFont typeface="+mj-lt"/>
              <a:buAutoNum type="arabicPeriod"/>
            </a:pPr>
            <a:r>
              <a:rPr lang="en-US" sz="2800" b="1" dirty="0"/>
              <a:t>Farmers (Looking for Land)</a:t>
            </a:r>
            <a:endParaRPr lang="en-US" sz="2800" dirty="0"/>
          </a:p>
          <a:p>
            <a:pPr marL="742950" lvl="1" indent="-285750">
              <a:buFont typeface="+mj-lt"/>
              <a:buAutoNum type="arabicPeriod"/>
            </a:pPr>
            <a:r>
              <a:rPr lang="en-US" sz="2800" dirty="0"/>
              <a:t>Professional or aspiring farmers in need of arable land on lease to cultivate crops.</a:t>
            </a:r>
          </a:p>
          <a:p>
            <a:pPr>
              <a:buFont typeface="+mj-lt"/>
              <a:buAutoNum type="arabicPeriod"/>
            </a:pPr>
            <a:r>
              <a:rPr lang="en-US" sz="2800" b="1" dirty="0"/>
              <a:t>Agricultural Service Providers</a:t>
            </a:r>
            <a:endParaRPr lang="en-US" sz="2800" dirty="0"/>
          </a:p>
          <a:p>
            <a:pPr marL="742950" lvl="1" indent="-285750">
              <a:buFont typeface="+mj-lt"/>
              <a:buAutoNum type="arabicPeriod"/>
            </a:pPr>
            <a:r>
              <a:rPr lang="en-US" sz="2800" dirty="0"/>
              <a:t>Businesses offering soil testing, irrigation solutions, farm equipment rentals, and other farming-related services.</a:t>
            </a:r>
          </a:p>
          <a:p>
            <a:pPr>
              <a:buFont typeface="+mj-lt"/>
              <a:buAutoNum type="arabicPeriod"/>
            </a:pPr>
            <a:r>
              <a:rPr lang="en-US" sz="2800" b="1" dirty="0"/>
              <a:t>Government Agencies &amp; NGOs</a:t>
            </a:r>
            <a:endParaRPr lang="en-US" sz="2800" dirty="0"/>
          </a:p>
          <a:p>
            <a:pPr marL="742950" lvl="1" indent="-285750">
              <a:buFont typeface="+mj-lt"/>
              <a:buAutoNum type="arabicPeriod"/>
            </a:pPr>
            <a:r>
              <a:rPr lang="en-US" sz="2800" dirty="0"/>
              <a:t>Organizations working to improve agricultural efficiency and sustainability.</a:t>
            </a:r>
          </a:p>
          <a:p>
            <a:pPr>
              <a:buFont typeface="+mj-lt"/>
              <a:buAutoNum type="arabicPeriod"/>
            </a:pPr>
            <a:r>
              <a:rPr lang="en-US" sz="2800" b="1" dirty="0"/>
              <a:t>Investors &amp; Agri-Tech Startups</a:t>
            </a:r>
            <a:endParaRPr lang="en-US" sz="2800" dirty="0"/>
          </a:p>
          <a:p>
            <a:pPr marL="742950" lvl="1" indent="-285750">
              <a:buFont typeface="+mj-lt"/>
              <a:buAutoNum type="arabicPeriod"/>
            </a:pPr>
            <a:r>
              <a:rPr lang="en-US" sz="2800" dirty="0"/>
              <a:t>Entities looking to support or partner with tech-driven solutions in farming and land management.</a:t>
            </a:r>
          </a:p>
        </p:txBody>
      </p:sp>
    </p:spTree>
    <p:extLst>
      <p:ext uri="{BB962C8B-B14F-4D97-AF65-F5344CB8AC3E}">
        <p14:creationId xmlns:p14="http://schemas.microsoft.com/office/powerpoint/2010/main" val="173099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2" name="Freeform 2"/>
          <p:cNvSpPr/>
          <p:nvPr/>
        </p:nvSpPr>
        <p:spPr>
          <a:xfrm>
            <a:off x="-242050" y="5036486"/>
            <a:ext cx="4995836" cy="6331129"/>
          </a:xfrm>
          <a:custGeom>
            <a:avLst/>
            <a:gdLst/>
            <a:ahLst/>
            <a:cxnLst/>
            <a:rect l="l" t="t" r="r" b="b"/>
            <a:pathLst>
              <a:path w="4995836" h="6331129">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219200">
            <a:off x="13862710" y="-1562571"/>
            <a:ext cx="4995836" cy="6331129"/>
          </a:xfrm>
          <a:custGeom>
            <a:avLst/>
            <a:gdLst/>
            <a:ahLst/>
            <a:cxnLst/>
            <a:rect l="l" t="t" r="r" b="b"/>
            <a:pathLst>
              <a:path w="4995836" h="6331129">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234317" y="4550386"/>
            <a:ext cx="7651152" cy="1148129"/>
          </a:xfrm>
          <a:prstGeom prst="rect">
            <a:avLst/>
          </a:prstGeom>
        </p:spPr>
        <p:txBody>
          <a:bodyPr lIns="0" tIns="0" rIns="0" bIns="0" rtlCol="0" anchor="t">
            <a:spAutoFit/>
          </a:bodyPr>
          <a:lstStyle/>
          <a:p>
            <a:pPr algn="ctr">
              <a:lnSpc>
                <a:spcPts val="8392"/>
              </a:lnSpc>
            </a:pPr>
            <a:r>
              <a:rPr lang="en-US" sz="7297">
                <a:solidFill>
                  <a:srgbClr val="FFFFFF"/>
                </a:solidFill>
                <a:latin typeface="Hatton"/>
              </a:rPr>
              <a:t>Thanks</a:t>
            </a:r>
          </a:p>
        </p:txBody>
      </p:sp>
      <p:sp>
        <p:nvSpPr>
          <p:cNvPr id="5" name="TextBox 5"/>
          <p:cNvSpPr txBox="1"/>
          <p:nvPr/>
        </p:nvSpPr>
        <p:spPr>
          <a:xfrm>
            <a:off x="6747110" y="8996868"/>
            <a:ext cx="4793781" cy="480388"/>
          </a:xfrm>
          <a:prstGeom prst="rect">
            <a:avLst/>
          </a:prstGeom>
        </p:spPr>
        <p:txBody>
          <a:bodyPr lIns="0" tIns="0" rIns="0" bIns="0" rtlCol="0" anchor="t">
            <a:spAutoFit/>
          </a:bodyPr>
          <a:lstStyle/>
          <a:p>
            <a:pPr algn="ctr">
              <a:lnSpc>
                <a:spcPts val="3723"/>
              </a:lnSpc>
            </a:pPr>
            <a:r>
              <a:rPr lang="en-US" sz="3238" dirty="0">
                <a:solidFill>
                  <a:srgbClr val="FFFFFF">
                    <a:alpha val="50980"/>
                  </a:srgbClr>
                </a:solidFill>
                <a:latin typeface="Hatton"/>
              </a:rPr>
              <a:t>Tushar Amol Gaikwad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2470" y="2606795"/>
            <a:ext cx="2876616" cy="28766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spcBef>
                  <a:spcPct val="0"/>
                </a:spcBef>
              </a:pPr>
              <a:endParaRPr/>
            </a:p>
          </p:txBody>
        </p:sp>
      </p:grpSp>
      <p:sp>
        <p:nvSpPr>
          <p:cNvPr id="5" name="Freeform 5"/>
          <p:cNvSpPr/>
          <p:nvPr/>
        </p:nvSpPr>
        <p:spPr>
          <a:xfrm>
            <a:off x="6945083" y="3830627"/>
            <a:ext cx="1352714" cy="1165793"/>
          </a:xfrm>
          <a:custGeom>
            <a:avLst/>
            <a:gdLst/>
            <a:ahLst/>
            <a:cxnLst/>
            <a:rect l="l" t="t" r="r" b="b"/>
            <a:pathLst>
              <a:path w="1352714" h="1165793">
                <a:moveTo>
                  <a:pt x="0" y="0"/>
                </a:moveTo>
                <a:lnTo>
                  <a:pt x="1352714" y="0"/>
                </a:lnTo>
                <a:lnTo>
                  <a:pt x="1352714" y="1165793"/>
                </a:lnTo>
                <a:lnTo>
                  <a:pt x="0" y="1165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4407916" y="4175228"/>
            <a:ext cx="2876616" cy="287661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0203292" y="3676683"/>
            <a:ext cx="1306147" cy="1225403"/>
          </a:xfrm>
          <a:custGeom>
            <a:avLst/>
            <a:gdLst/>
            <a:ahLst/>
            <a:cxnLst/>
            <a:rect l="l" t="t" r="r" b="b"/>
            <a:pathLst>
              <a:path w="1306147" h="1225403">
                <a:moveTo>
                  <a:pt x="0" y="0"/>
                </a:moveTo>
                <a:lnTo>
                  <a:pt x="1306147" y="0"/>
                </a:lnTo>
                <a:lnTo>
                  <a:pt x="1306147" y="1225404"/>
                </a:lnTo>
                <a:lnTo>
                  <a:pt x="0" y="12254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070349">
            <a:off x="3210247" y="4224599"/>
            <a:ext cx="1374192" cy="1289242"/>
          </a:xfrm>
          <a:custGeom>
            <a:avLst/>
            <a:gdLst/>
            <a:ahLst/>
            <a:cxnLst/>
            <a:rect l="l" t="t" r="r" b="b"/>
            <a:pathLst>
              <a:path w="1374192" h="1289242">
                <a:moveTo>
                  <a:pt x="0" y="0"/>
                </a:moveTo>
                <a:lnTo>
                  <a:pt x="1374192" y="0"/>
                </a:lnTo>
                <a:lnTo>
                  <a:pt x="1374192" y="1289243"/>
                </a:lnTo>
                <a:lnTo>
                  <a:pt x="0" y="1289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7621440" y="1713613"/>
            <a:ext cx="2876616" cy="287661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113834" y="3676683"/>
            <a:ext cx="2876616" cy="2876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99356" y="6917002"/>
            <a:ext cx="18486712" cy="6981436"/>
            <a:chOff x="0" y="0"/>
            <a:chExt cx="6347206" cy="2396998"/>
          </a:xfrm>
        </p:grpSpPr>
        <p:sp>
          <p:nvSpPr>
            <p:cNvPr id="18" name="Freeform 18"/>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6"/>
              <a:stretch>
                <a:fillRect t="-70487" b="-5935"/>
              </a:stretch>
            </a:blipFill>
          </p:spPr>
        </p:sp>
      </p:grpSp>
      <p:sp>
        <p:nvSpPr>
          <p:cNvPr id="19" name="TextBox 19"/>
          <p:cNvSpPr txBox="1"/>
          <p:nvPr/>
        </p:nvSpPr>
        <p:spPr>
          <a:xfrm>
            <a:off x="1028700" y="1000125"/>
            <a:ext cx="4537222" cy="859259"/>
          </a:xfrm>
          <a:prstGeom prst="rect">
            <a:avLst/>
          </a:prstGeom>
        </p:spPr>
        <p:txBody>
          <a:bodyPr lIns="0" tIns="0" rIns="0" bIns="0" rtlCol="0" anchor="t">
            <a:spAutoFit/>
          </a:bodyPr>
          <a:lstStyle/>
          <a:p>
            <a:pPr>
              <a:lnSpc>
                <a:spcPts val="6431"/>
              </a:lnSpc>
            </a:pPr>
            <a:r>
              <a:rPr lang="en-US" sz="5592">
                <a:solidFill>
                  <a:srgbClr val="1A401F"/>
                </a:solidFill>
                <a:latin typeface="Hatton"/>
              </a:rPr>
              <a:t>Contents</a:t>
            </a:r>
          </a:p>
        </p:txBody>
      </p:sp>
      <p:sp>
        <p:nvSpPr>
          <p:cNvPr id="20" name="TextBox 20"/>
          <p:cNvSpPr txBox="1"/>
          <p:nvPr/>
        </p:nvSpPr>
        <p:spPr>
          <a:xfrm>
            <a:off x="995751" y="3610008"/>
            <a:ext cx="2050054" cy="803515"/>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01/</a:t>
            </a:r>
          </a:p>
          <a:p>
            <a:pPr algn="ctr">
              <a:lnSpc>
                <a:spcPts val="3124"/>
              </a:lnSpc>
            </a:pPr>
            <a:r>
              <a:rPr lang="en-US" sz="2231" dirty="0">
                <a:solidFill>
                  <a:srgbClr val="FFFFFF"/>
                </a:solidFill>
                <a:latin typeface="Hatton"/>
              </a:rPr>
              <a:t>Introduction</a:t>
            </a:r>
          </a:p>
        </p:txBody>
      </p:sp>
      <p:sp>
        <p:nvSpPr>
          <p:cNvPr id="21" name="TextBox 21"/>
          <p:cNvSpPr txBox="1"/>
          <p:nvPr/>
        </p:nvSpPr>
        <p:spPr>
          <a:xfrm>
            <a:off x="4603205" y="5178441"/>
            <a:ext cx="2486037" cy="1179105"/>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02/</a:t>
            </a:r>
          </a:p>
          <a:p>
            <a:pPr algn="ctr">
              <a:lnSpc>
                <a:spcPts val="3124"/>
              </a:lnSpc>
            </a:pPr>
            <a:r>
              <a:rPr lang="en-US" sz="2231" dirty="0">
                <a:solidFill>
                  <a:srgbClr val="FFFFFF"/>
                </a:solidFill>
                <a:latin typeface="Hatton"/>
              </a:rPr>
              <a:t>Problem Statement</a:t>
            </a:r>
          </a:p>
        </p:txBody>
      </p:sp>
      <p:sp>
        <p:nvSpPr>
          <p:cNvPr id="22" name="TextBox 22"/>
          <p:cNvSpPr txBox="1"/>
          <p:nvPr/>
        </p:nvSpPr>
        <p:spPr>
          <a:xfrm>
            <a:off x="8317218" y="2716826"/>
            <a:ext cx="1485060" cy="781561"/>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03/</a:t>
            </a:r>
          </a:p>
          <a:p>
            <a:pPr algn="ctr">
              <a:lnSpc>
                <a:spcPts val="3124"/>
              </a:lnSpc>
            </a:pPr>
            <a:r>
              <a:rPr lang="en-US" sz="2231" dirty="0">
                <a:solidFill>
                  <a:srgbClr val="FFFFFF"/>
                </a:solidFill>
                <a:latin typeface="Hatton"/>
              </a:rPr>
              <a:t>Objective</a:t>
            </a:r>
          </a:p>
        </p:txBody>
      </p:sp>
      <p:sp>
        <p:nvSpPr>
          <p:cNvPr id="23" name="TextBox 23"/>
          <p:cNvSpPr txBox="1"/>
          <p:nvPr/>
        </p:nvSpPr>
        <p:spPr>
          <a:xfrm>
            <a:off x="11598544" y="4459203"/>
            <a:ext cx="2002560" cy="1179105"/>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04/</a:t>
            </a:r>
          </a:p>
          <a:p>
            <a:pPr algn="ctr">
              <a:lnSpc>
                <a:spcPts val="3124"/>
              </a:lnSpc>
            </a:pPr>
            <a:r>
              <a:rPr lang="en-US" sz="2231" dirty="0">
                <a:solidFill>
                  <a:srgbClr val="FFFFFF"/>
                </a:solidFill>
                <a:latin typeface="Hatton"/>
              </a:rPr>
              <a:t>Proposed </a:t>
            </a:r>
          </a:p>
          <a:p>
            <a:pPr algn="ctr">
              <a:lnSpc>
                <a:spcPts val="3124"/>
              </a:lnSpc>
            </a:pPr>
            <a:r>
              <a:rPr lang="en-US" sz="2231" dirty="0">
                <a:solidFill>
                  <a:srgbClr val="FFFFFF"/>
                </a:solidFill>
                <a:latin typeface="Hatton"/>
              </a:rPr>
              <a:t>Solution</a:t>
            </a:r>
          </a:p>
        </p:txBody>
      </p:sp>
      <p:grpSp>
        <p:nvGrpSpPr>
          <p:cNvPr id="24" name="Group 24"/>
          <p:cNvGrpSpPr/>
          <p:nvPr/>
        </p:nvGrpSpPr>
        <p:grpSpPr>
          <a:xfrm>
            <a:off x="14333324" y="1713613"/>
            <a:ext cx="2876616" cy="287661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14770352" y="2516657"/>
            <a:ext cx="2002560" cy="1179105"/>
          </a:xfrm>
          <a:prstGeom prst="rect">
            <a:avLst/>
          </a:prstGeom>
        </p:spPr>
        <p:txBody>
          <a:bodyPr lIns="0" tIns="0" rIns="0" bIns="0" rtlCol="0" anchor="t">
            <a:spAutoFit/>
          </a:bodyPr>
          <a:lstStyle/>
          <a:p>
            <a:pPr algn="ctr">
              <a:lnSpc>
                <a:spcPts val="3124"/>
              </a:lnSpc>
            </a:pPr>
            <a:r>
              <a:rPr lang="en-US" sz="2231" dirty="0">
                <a:solidFill>
                  <a:srgbClr val="FFFFFF"/>
                </a:solidFill>
                <a:latin typeface="Hatton"/>
              </a:rPr>
              <a:t>05/</a:t>
            </a:r>
          </a:p>
          <a:p>
            <a:pPr algn="ctr">
              <a:lnSpc>
                <a:spcPts val="3124"/>
              </a:lnSpc>
            </a:pPr>
            <a:r>
              <a:rPr lang="en-US" sz="2231" dirty="0">
                <a:solidFill>
                  <a:srgbClr val="FFFFFF"/>
                </a:solidFill>
                <a:latin typeface="Hatton"/>
              </a:rPr>
              <a:t>Benefits of Platform</a:t>
            </a:r>
          </a:p>
        </p:txBody>
      </p:sp>
      <p:sp>
        <p:nvSpPr>
          <p:cNvPr id="28" name="Freeform 28"/>
          <p:cNvSpPr/>
          <p:nvPr/>
        </p:nvSpPr>
        <p:spPr>
          <a:xfrm>
            <a:off x="13656967" y="3592332"/>
            <a:ext cx="1352714" cy="1165793"/>
          </a:xfrm>
          <a:custGeom>
            <a:avLst/>
            <a:gdLst/>
            <a:ahLst/>
            <a:cxnLst/>
            <a:rect l="l" t="t" r="r" b="b"/>
            <a:pathLst>
              <a:path w="1352714" h="1165793">
                <a:moveTo>
                  <a:pt x="0" y="0"/>
                </a:moveTo>
                <a:lnTo>
                  <a:pt x="1352714" y="0"/>
                </a:lnTo>
                <a:lnTo>
                  <a:pt x="1352714" y="1165793"/>
                </a:lnTo>
                <a:lnTo>
                  <a:pt x="0" y="1165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94339" y="-102870"/>
            <a:ext cx="11800546" cy="10501622"/>
            <a:chOff x="0" y="0"/>
            <a:chExt cx="6349238" cy="5650357"/>
          </a:xfrm>
        </p:grpSpPr>
        <p:sp>
          <p:nvSpPr>
            <p:cNvPr id="3" name="Freeform 3"/>
            <p:cNvSpPr/>
            <p:nvPr/>
          </p:nvSpPr>
          <p:spPr>
            <a:xfrm>
              <a:off x="-1220470" y="-200914"/>
              <a:ext cx="7579741" cy="5919724"/>
            </a:xfrm>
            <a:custGeom>
              <a:avLst/>
              <a:gdLst/>
              <a:ahLst/>
              <a:cxnLst/>
              <a:rect l="l" t="t" r="r" b="b"/>
              <a:pathLst>
                <a:path w="7579741" h="5919724">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80" y="1797050"/>
                  </a:cubicBezTo>
                  <a:cubicBezTo>
                    <a:pt x="7222109" y="1833372"/>
                    <a:pt x="7240016" y="1850009"/>
                    <a:pt x="7202297" y="1916684"/>
                  </a:cubicBezTo>
                  <a:cubicBezTo>
                    <a:pt x="7208901" y="1933448"/>
                    <a:pt x="7273036" y="1963420"/>
                    <a:pt x="7239635" y="2007743"/>
                  </a:cubicBezTo>
                  <a:cubicBezTo>
                    <a:pt x="7204202" y="2091436"/>
                    <a:pt x="7205853" y="2286381"/>
                    <a:pt x="7250049" y="2317750"/>
                  </a:cubicBezTo>
                  <a:cubicBezTo>
                    <a:pt x="7275576" y="2308987"/>
                    <a:pt x="7186168" y="2474976"/>
                    <a:pt x="7233031" y="2483866"/>
                  </a:cubicBezTo>
                  <a:cubicBezTo>
                    <a:pt x="7217791" y="2541143"/>
                    <a:pt x="7278497" y="2574417"/>
                    <a:pt x="7147941" y="2695575"/>
                  </a:cubicBezTo>
                  <a:cubicBezTo>
                    <a:pt x="7045960" y="2756535"/>
                    <a:pt x="7168642" y="2805176"/>
                    <a:pt x="7069074" y="2892044"/>
                  </a:cubicBezTo>
                  <a:cubicBezTo>
                    <a:pt x="7109587" y="2925826"/>
                    <a:pt x="7008622"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8" y="3707257"/>
                    <a:pt x="6727190" y="3726307"/>
                    <a:pt x="6704838" y="3771265"/>
                  </a:cubicBezTo>
                  <a:cubicBezTo>
                    <a:pt x="6674739" y="3791585"/>
                    <a:pt x="6736080" y="3823716"/>
                    <a:pt x="6667881" y="3824732"/>
                  </a:cubicBezTo>
                  <a:cubicBezTo>
                    <a:pt x="6676517" y="3870960"/>
                    <a:pt x="6621399" y="3859911"/>
                    <a:pt x="6607683" y="3879977"/>
                  </a:cubicBezTo>
                  <a:cubicBezTo>
                    <a:pt x="6650990" y="3906901"/>
                    <a:pt x="6618478" y="3901313"/>
                    <a:pt x="6653657" y="3916553"/>
                  </a:cubicBezTo>
                  <a:cubicBezTo>
                    <a:pt x="6651371" y="3988689"/>
                    <a:pt x="6546469" y="4092829"/>
                    <a:pt x="6552819" y="4182491"/>
                  </a:cubicBezTo>
                  <a:cubicBezTo>
                    <a:pt x="6516370" y="4270502"/>
                    <a:pt x="6542786" y="4306443"/>
                    <a:pt x="6490208" y="4402836"/>
                  </a:cubicBezTo>
                  <a:cubicBezTo>
                    <a:pt x="6527419" y="4414266"/>
                    <a:pt x="6500749" y="4427982"/>
                    <a:pt x="6457696" y="4505960"/>
                  </a:cubicBezTo>
                  <a:cubicBezTo>
                    <a:pt x="6503289" y="4531741"/>
                    <a:pt x="6486271" y="4590542"/>
                    <a:pt x="6438519" y="4659376"/>
                  </a:cubicBezTo>
                  <a:cubicBezTo>
                    <a:pt x="6519418" y="4706620"/>
                    <a:pt x="6472682" y="4854575"/>
                    <a:pt x="6428232" y="4913630"/>
                  </a:cubicBezTo>
                  <a:cubicBezTo>
                    <a:pt x="6441440" y="4962525"/>
                    <a:pt x="6419596" y="5014341"/>
                    <a:pt x="6364732" y="5057902"/>
                  </a:cubicBezTo>
                  <a:cubicBezTo>
                    <a:pt x="6326251" y="5158740"/>
                    <a:pt x="6311773" y="5242179"/>
                    <a:pt x="6153531" y="5344668"/>
                  </a:cubicBezTo>
                  <a:cubicBezTo>
                    <a:pt x="6108954" y="5423535"/>
                    <a:pt x="6112764" y="5474843"/>
                    <a:pt x="6025007" y="5580126"/>
                  </a:cubicBezTo>
                  <a:cubicBezTo>
                    <a:pt x="5990082" y="5617337"/>
                    <a:pt x="5948299"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r="-33568"/>
              </a:stretch>
            </a:blipFill>
          </p:spPr>
        </p:sp>
      </p:grpSp>
      <p:sp>
        <p:nvSpPr>
          <p:cNvPr id="4" name="TextBox 4"/>
          <p:cNvSpPr txBox="1"/>
          <p:nvPr/>
        </p:nvSpPr>
        <p:spPr>
          <a:xfrm>
            <a:off x="8178892" y="2317419"/>
            <a:ext cx="4537222" cy="859259"/>
          </a:xfrm>
          <a:prstGeom prst="rect">
            <a:avLst/>
          </a:prstGeom>
        </p:spPr>
        <p:txBody>
          <a:bodyPr lIns="0" tIns="0" rIns="0" bIns="0" rtlCol="0" anchor="t">
            <a:spAutoFit/>
          </a:bodyPr>
          <a:lstStyle/>
          <a:p>
            <a:pPr>
              <a:lnSpc>
                <a:spcPts val="6431"/>
              </a:lnSpc>
            </a:pPr>
            <a:r>
              <a:rPr lang="en-US" sz="5592">
                <a:solidFill>
                  <a:srgbClr val="1A401F"/>
                </a:solidFill>
                <a:latin typeface="Hatton"/>
              </a:rPr>
              <a:t>Introduction</a:t>
            </a:r>
          </a:p>
        </p:txBody>
      </p:sp>
      <p:sp>
        <p:nvSpPr>
          <p:cNvPr id="5" name="TextBox 5"/>
          <p:cNvSpPr txBox="1"/>
          <p:nvPr/>
        </p:nvSpPr>
        <p:spPr>
          <a:xfrm>
            <a:off x="8026166" y="4438088"/>
            <a:ext cx="9379897" cy="4062651"/>
          </a:xfrm>
          <a:prstGeom prst="rect">
            <a:avLst/>
          </a:prstGeom>
        </p:spPr>
        <p:txBody>
          <a:bodyPr lIns="0" tIns="0" rIns="0" bIns="0" rtlCol="0" anchor="t">
            <a:spAutoFit/>
          </a:bodyPr>
          <a:lstStyle/>
          <a:p>
            <a:r>
              <a:rPr lang="en-US" sz="2400" dirty="0"/>
              <a:t>The </a:t>
            </a:r>
            <a:r>
              <a:rPr lang="en-US" sz="2400" b="1" dirty="0"/>
              <a:t>Collaborative Farming</a:t>
            </a:r>
            <a:r>
              <a:rPr lang="en-US" sz="2400" dirty="0"/>
              <a:t> project is a web-based platform designed to bridge the gap between non-professional farmers, farmers, and agricultural service providers. It aims to optimize land utilization by enabling land leasing and rentals while also providing easy access to agricultural services and government schemes. By leveraging technology, the platform enhances collaboration, reduces operational challenges, and promotes sustainable farming practices.</a:t>
            </a:r>
          </a:p>
          <a:p>
            <a:r>
              <a:rPr lang="en-US" sz="2400" dirty="0"/>
              <a:t>Unlike traditional agricultural platforms, this system does </a:t>
            </a:r>
            <a:r>
              <a:rPr lang="en-US" sz="2400" b="1" dirty="0"/>
              <a:t>not</a:t>
            </a:r>
            <a:r>
              <a:rPr lang="en-US" sz="2400" dirty="0"/>
              <a:t> include crop selling, a marketplace, or community features. Instead, it focuses solely on connecting stakeholders for land utilization and service access, ensuring transparency and efficiency in the farming ecosystem.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4" name="TextBox 4"/>
          <p:cNvSpPr txBox="1"/>
          <p:nvPr/>
        </p:nvSpPr>
        <p:spPr>
          <a:xfrm>
            <a:off x="762000" y="1556336"/>
            <a:ext cx="8229600" cy="830677"/>
          </a:xfrm>
          <a:prstGeom prst="rect">
            <a:avLst/>
          </a:prstGeom>
        </p:spPr>
        <p:txBody>
          <a:bodyPr wrap="square" lIns="0" tIns="0" rIns="0" bIns="0" rtlCol="0" anchor="t">
            <a:spAutoFit/>
          </a:bodyPr>
          <a:lstStyle/>
          <a:p>
            <a:pPr>
              <a:lnSpc>
                <a:spcPts val="6431"/>
              </a:lnSpc>
            </a:pPr>
            <a:r>
              <a:rPr lang="en-US" sz="5592" dirty="0">
                <a:solidFill>
                  <a:srgbClr val="FFFFFF"/>
                </a:solidFill>
                <a:latin typeface="Hatton"/>
              </a:rPr>
              <a:t>Problem Statement</a:t>
            </a:r>
          </a:p>
        </p:txBody>
      </p:sp>
      <p:sp>
        <p:nvSpPr>
          <p:cNvPr id="5" name="TextBox 5"/>
          <p:cNvSpPr txBox="1"/>
          <p:nvPr/>
        </p:nvSpPr>
        <p:spPr>
          <a:xfrm>
            <a:off x="1371600" y="3390900"/>
            <a:ext cx="12725400" cy="4924425"/>
          </a:xfrm>
          <a:prstGeom prst="rect">
            <a:avLst/>
          </a:prstGeom>
        </p:spPr>
        <p:txBody>
          <a:bodyPr wrap="square" lIns="0" tIns="0" rIns="0" bIns="0" rtlCol="0" anchor="t">
            <a:spAutoFit/>
          </a:bodyPr>
          <a:lstStyle/>
          <a:p>
            <a:r>
              <a:rPr lang="en-US" sz="3200" b="1" dirty="0">
                <a:solidFill>
                  <a:schemeClr val="bg1"/>
                </a:solidFill>
              </a:rPr>
              <a:t>1. Underutilization of Agricultural Land</a:t>
            </a:r>
            <a:r>
              <a:rPr lang="en-US" sz="3200" dirty="0">
                <a:solidFill>
                  <a:schemeClr val="bg1"/>
                </a:solidFill>
              </a:rPr>
              <a:t> – </a:t>
            </a:r>
          </a:p>
          <a:p>
            <a:endParaRPr lang="en-US" sz="3200" b="1" dirty="0">
              <a:solidFill>
                <a:schemeClr val="bg1"/>
              </a:solidFill>
            </a:endParaRPr>
          </a:p>
          <a:p>
            <a:r>
              <a:rPr lang="en-US" sz="3200" b="1" dirty="0">
                <a:solidFill>
                  <a:schemeClr val="bg1"/>
                </a:solidFill>
              </a:rPr>
              <a:t>2. Limited Access to Agricultural Services</a:t>
            </a:r>
            <a:r>
              <a:rPr lang="en-US" sz="3200" dirty="0">
                <a:solidFill>
                  <a:schemeClr val="bg1"/>
                </a:solidFill>
              </a:rPr>
              <a:t> – </a:t>
            </a:r>
          </a:p>
          <a:p>
            <a:endParaRPr lang="en-US" sz="3200" b="1" dirty="0">
              <a:solidFill>
                <a:schemeClr val="bg1"/>
              </a:solidFill>
            </a:endParaRPr>
          </a:p>
          <a:p>
            <a:r>
              <a:rPr lang="en-US" sz="3200" b="1" dirty="0">
                <a:solidFill>
                  <a:schemeClr val="bg1"/>
                </a:solidFill>
              </a:rPr>
              <a:t>3. Lack of Awareness About Government Schemes</a:t>
            </a:r>
            <a:r>
              <a:rPr lang="en-US" sz="3200" dirty="0">
                <a:solidFill>
                  <a:schemeClr val="bg1"/>
                </a:solidFill>
              </a:rPr>
              <a:t> – </a:t>
            </a:r>
          </a:p>
          <a:p>
            <a:endParaRPr lang="en-US" sz="3200" b="1" dirty="0">
              <a:solidFill>
                <a:schemeClr val="bg1"/>
              </a:solidFill>
            </a:endParaRPr>
          </a:p>
          <a:p>
            <a:r>
              <a:rPr lang="en-US" sz="3200" b="1" dirty="0">
                <a:solidFill>
                  <a:schemeClr val="bg1"/>
                </a:solidFill>
              </a:rPr>
              <a:t>4. Fragmented Collaboration in Agriculture</a:t>
            </a:r>
            <a:r>
              <a:rPr lang="en-US" sz="3200" dirty="0">
                <a:solidFill>
                  <a:schemeClr val="bg1"/>
                </a:solidFill>
              </a:rPr>
              <a:t> – </a:t>
            </a:r>
          </a:p>
          <a:p>
            <a:endParaRPr lang="en-US" sz="3200" b="1" dirty="0">
              <a:solidFill>
                <a:schemeClr val="bg1"/>
              </a:solidFill>
            </a:endParaRPr>
          </a:p>
          <a:p>
            <a:r>
              <a:rPr lang="en-US" sz="3200" b="1" dirty="0">
                <a:solidFill>
                  <a:schemeClr val="bg1"/>
                </a:solidFill>
              </a:rPr>
              <a:t>5. Complex Land Leasing Process</a:t>
            </a:r>
            <a:r>
              <a:rPr lang="en-US" sz="3200" dirty="0">
                <a:solidFill>
                  <a:schemeClr val="bg1"/>
                </a:solidFill>
              </a:rPr>
              <a:t> – </a:t>
            </a:r>
          </a:p>
          <a:p>
            <a:endParaRPr lang="en-US" sz="3200" dirty="0">
              <a:solidFill>
                <a:schemeClr val="bg1"/>
              </a:solidFill>
            </a:endParaRPr>
          </a:p>
        </p:txBody>
      </p:sp>
      <p:grpSp>
        <p:nvGrpSpPr>
          <p:cNvPr id="10" name="Group 4"/>
          <p:cNvGrpSpPr/>
          <p:nvPr/>
        </p:nvGrpSpPr>
        <p:grpSpPr>
          <a:xfrm>
            <a:off x="14859000" y="38100"/>
            <a:ext cx="8488890" cy="10287000"/>
            <a:chOff x="0" y="0"/>
            <a:chExt cx="6334760" cy="9169366"/>
          </a:xfrm>
        </p:grpSpPr>
        <p:sp>
          <p:nvSpPr>
            <p:cNvPr id="11" name="Freeform 5"/>
            <p:cNvSpPr/>
            <p:nvPr/>
          </p:nvSpPr>
          <p:spPr>
            <a:xfrm>
              <a:off x="-81534" y="-15367"/>
              <a:ext cx="6419342" cy="9196290"/>
            </a:xfrm>
            <a:custGeom>
              <a:avLst/>
              <a:gdLst/>
              <a:ahLst/>
              <a:cxnLst/>
              <a:rect l="l" t="t" r="r" b="b"/>
              <a:pathLst>
                <a:path w="6419342" h="9196290">
                  <a:moveTo>
                    <a:pt x="6416294" y="9159411"/>
                  </a:moveTo>
                  <a:cubicBezTo>
                    <a:pt x="6148324" y="9196290"/>
                    <a:pt x="5911723" y="9182431"/>
                    <a:pt x="5641340" y="9161330"/>
                  </a:cubicBezTo>
                  <a:cubicBezTo>
                    <a:pt x="4147947" y="9192861"/>
                    <a:pt x="2247011" y="9170538"/>
                    <a:pt x="664845" y="9166893"/>
                  </a:cubicBezTo>
                  <a:cubicBezTo>
                    <a:pt x="603504" y="9194512"/>
                    <a:pt x="627380" y="9092078"/>
                    <a:pt x="607695" y="9049875"/>
                  </a:cubicBezTo>
                  <a:cubicBezTo>
                    <a:pt x="553974" y="8975636"/>
                    <a:pt x="508254" y="8906002"/>
                    <a:pt x="485267" y="8812004"/>
                  </a:cubicBezTo>
                  <a:cubicBezTo>
                    <a:pt x="528955" y="8364653"/>
                    <a:pt x="592582" y="8519653"/>
                    <a:pt x="517398" y="8225574"/>
                  </a:cubicBezTo>
                  <a:cubicBezTo>
                    <a:pt x="568198" y="8088223"/>
                    <a:pt x="531114" y="7905599"/>
                    <a:pt x="477012" y="7839417"/>
                  </a:cubicBezTo>
                  <a:cubicBezTo>
                    <a:pt x="425069" y="7595599"/>
                    <a:pt x="465709" y="7753668"/>
                    <a:pt x="406654" y="7620153"/>
                  </a:cubicBezTo>
                  <a:cubicBezTo>
                    <a:pt x="328803" y="7579677"/>
                    <a:pt x="417068" y="7526156"/>
                    <a:pt x="381381" y="7496038"/>
                  </a:cubicBezTo>
                  <a:cubicBezTo>
                    <a:pt x="304673" y="7275240"/>
                    <a:pt x="247015" y="7183928"/>
                    <a:pt x="165481" y="7034107"/>
                  </a:cubicBezTo>
                  <a:cubicBezTo>
                    <a:pt x="113284" y="6985383"/>
                    <a:pt x="171831" y="6923037"/>
                    <a:pt x="146304" y="6889275"/>
                  </a:cubicBezTo>
                  <a:cubicBezTo>
                    <a:pt x="0" y="6749237"/>
                    <a:pt x="151130" y="6783192"/>
                    <a:pt x="124587" y="6684782"/>
                  </a:cubicBezTo>
                  <a:cubicBezTo>
                    <a:pt x="75057" y="6541676"/>
                    <a:pt x="143510" y="6407201"/>
                    <a:pt x="181229" y="6318767"/>
                  </a:cubicBezTo>
                  <a:cubicBezTo>
                    <a:pt x="287655" y="6140363"/>
                    <a:pt x="377952" y="5848587"/>
                    <a:pt x="353441" y="5793915"/>
                  </a:cubicBezTo>
                  <a:cubicBezTo>
                    <a:pt x="356489" y="5694930"/>
                    <a:pt x="444246" y="5638915"/>
                    <a:pt x="416433" y="5536093"/>
                  </a:cubicBezTo>
                  <a:cubicBezTo>
                    <a:pt x="440817" y="5468952"/>
                    <a:pt x="489839" y="5356539"/>
                    <a:pt x="543814" y="5282108"/>
                  </a:cubicBezTo>
                  <a:cubicBezTo>
                    <a:pt x="550926" y="5007405"/>
                    <a:pt x="585851" y="4905734"/>
                    <a:pt x="608838" y="4763395"/>
                  </a:cubicBezTo>
                  <a:cubicBezTo>
                    <a:pt x="658495" y="4636594"/>
                    <a:pt x="674497" y="4510945"/>
                    <a:pt x="723392" y="4404478"/>
                  </a:cubicBezTo>
                  <a:cubicBezTo>
                    <a:pt x="674116" y="4289379"/>
                    <a:pt x="740918" y="4272497"/>
                    <a:pt x="718820" y="4223388"/>
                  </a:cubicBezTo>
                  <a:cubicBezTo>
                    <a:pt x="815848" y="4029447"/>
                    <a:pt x="786130" y="3675517"/>
                    <a:pt x="764667" y="3466037"/>
                  </a:cubicBezTo>
                  <a:cubicBezTo>
                    <a:pt x="732028" y="3318327"/>
                    <a:pt x="705866" y="3243704"/>
                    <a:pt x="634111" y="3180399"/>
                  </a:cubicBezTo>
                  <a:cubicBezTo>
                    <a:pt x="649732" y="3099830"/>
                    <a:pt x="597154" y="3030195"/>
                    <a:pt x="581025" y="3039595"/>
                  </a:cubicBezTo>
                  <a:cubicBezTo>
                    <a:pt x="590423" y="2880950"/>
                    <a:pt x="540766" y="2836637"/>
                    <a:pt x="528701" y="2774292"/>
                  </a:cubicBezTo>
                  <a:cubicBezTo>
                    <a:pt x="469265" y="2693914"/>
                    <a:pt x="606679" y="2682212"/>
                    <a:pt x="532130" y="2577856"/>
                  </a:cubicBezTo>
                  <a:cubicBezTo>
                    <a:pt x="553466" y="2424199"/>
                    <a:pt x="556133" y="2345356"/>
                    <a:pt x="535813" y="2277639"/>
                  </a:cubicBezTo>
                  <a:cubicBezTo>
                    <a:pt x="520319" y="2221432"/>
                    <a:pt x="599948" y="2108060"/>
                    <a:pt x="571500" y="2117460"/>
                  </a:cubicBezTo>
                  <a:cubicBezTo>
                    <a:pt x="572770" y="2032286"/>
                    <a:pt x="535686" y="1996222"/>
                    <a:pt x="514858" y="1970708"/>
                  </a:cubicBezTo>
                  <a:cubicBezTo>
                    <a:pt x="524383" y="1935603"/>
                    <a:pt x="584200" y="1870188"/>
                    <a:pt x="590931" y="1850430"/>
                  </a:cubicBezTo>
                  <a:cubicBezTo>
                    <a:pt x="598170" y="1763146"/>
                    <a:pt x="524383" y="1743771"/>
                    <a:pt x="579374" y="1654186"/>
                  </a:cubicBezTo>
                  <a:cubicBezTo>
                    <a:pt x="541274" y="1548103"/>
                    <a:pt x="511175" y="1533908"/>
                    <a:pt x="524002" y="1456791"/>
                  </a:cubicBezTo>
                  <a:cubicBezTo>
                    <a:pt x="416687" y="851754"/>
                    <a:pt x="523367" y="1046463"/>
                    <a:pt x="565404" y="721692"/>
                  </a:cubicBezTo>
                  <a:cubicBezTo>
                    <a:pt x="622173" y="479408"/>
                    <a:pt x="547878" y="531970"/>
                    <a:pt x="532384" y="365077"/>
                  </a:cubicBezTo>
                  <a:cubicBezTo>
                    <a:pt x="553847" y="42607"/>
                    <a:pt x="456946" y="92867"/>
                    <a:pt x="585724" y="15367"/>
                  </a:cubicBezTo>
                  <a:cubicBezTo>
                    <a:pt x="2395220" y="43374"/>
                    <a:pt x="4303522" y="34742"/>
                    <a:pt x="6029960" y="19204"/>
                  </a:cubicBezTo>
                  <a:cubicBezTo>
                    <a:pt x="6192774" y="62366"/>
                    <a:pt x="6395974" y="0"/>
                    <a:pt x="6407531" y="47211"/>
                  </a:cubicBezTo>
                  <a:cubicBezTo>
                    <a:pt x="6414389" y="316927"/>
                    <a:pt x="6407023" y="615992"/>
                    <a:pt x="6406896" y="937886"/>
                  </a:cubicBezTo>
                  <a:cubicBezTo>
                    <a:pt x="6405626" y="2496903"/>
                    <a:pt x="6416421" y="4161619"/>
                    <a:pt x="6407785" y="5660592"/>
                  </a:cubicBezTo>
                  <a:cubicBezTo>
                    <a:pt x="6419342" y="6916898"/>
                    <a:pt x="6397371" y="7969095"/>
                    <a:pt x="6416294" y="9159411"/>
                  </a:cubicBezTo>
                  <a:close/>
                </a:path>
              </a:pathLst>
            </a:custGeom>
            <a:blipFill>
              <a:blip r:embed="rId2"/>
              <a:stretch>
                <a:fillRect l="-91325" r="-25524" b="-26"/>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p:nvPr/>
        </p:nvGrpSpPr>
        <p:grpSpPr>
          <a:xfrm>
            <a:off x="10248899" y="83695"/>
            <a:ext cx="14020801" cy="10172700"/>
            <a:chOff x="0" y="0"/>
            <a:chExt cx="6351016" cy="4215003"/>
          </a:xfrm>
        </p:grpSpPr>
        <p:sp>
          <p:nvSpPr>
            <p:cNvPr id="3" name="Freeform 3"/>
            <p:cNvSpPr/>
            <p:nvPr/>
          </p:nvSpPr>
          <p:spPr>
            <a:xfrm>
              <a:off x="-39878" y="-19431"/>
              <a:ext cx="6437884" cy="4257040"/>
            </a:xfrm>
            <a:custGeom>
              <a:avLst/>
              <a:gdLst/>
              <a:ahLst/>
              <a:cxnLst/>
              <a:rect l="l" t="t" r="r" b="b"/>
              <a:pathLst>
                <a:path w="6437884" h="4257040">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3"/>
              <a:stretch>
                <a:fillRect t="-287" b="-287"/>
              </a:stretch>
            </a:blipFill>
          </p:spPr>
        </p:sp>
      </p:grpSp>
      <p:sp>
        <p:nvSpPr>
          <p:cNvPr id="4" name="TextBox 4"/>
          <p:cNvSpPr txBox="1"/>
          <p:nvPr/>
        </p:nvSpPr>
        <p:spPr>
          <a:xfrm>
            <a:off x="820326" y="1181100"/>
            <a:ext cx="5181024" cy="859259"/>
          </a:xfrm>
          <a:prstGeom prst="rect">
            <a:avLst/>
          </a:prstGeom>
        </p:spPr>
        <p:txBody>
          <a:bodyPr lIns="0" tIns="0" rIns="0" bIns="0" rtlCol="0" anchor="t">
            <a:spAutoFit/>
          </a:bodyPr>
          <a:lstStyle/>
          <a:p>
            <a:pPr>
              <a:lnSpc>
                <a:spcPts val="6431"/>
              </a:lnSpc>
            </a:pPr>
            <a:r>
              <a:rPr lang="en-US" sz="6000" dirty="0">
                <a:solidFill>
                  <a:srgbClr val="FFFFFF"/>
                </a:solidFill>
                <a:latin typeface="Hatton"/>
              </a:rPr>
              <a:t>Objective</a:t>
            </a:r>
            <a:r>
              <a:rPr lang="en-US" sz="5592" dirty="0">
                <a:solidFill>
                  <a:srgbClr val="FFFFFF"/>
                </a:solidFill>
                <a:latin typeface="Hatton"/>
              </a:rPr>
              <a:t>  </a:t>
            </a:r>
          </a:p>
        </p:txBody>
      </p:sp>
      <p:sp>
        <p:nvSpPr>
          <p:cNvPr id="5" name="TextBox 5"/>
          <p:cNvSpPr txBox="1"/>
          <p:nvPr/>
        </p:nvSpPr>
        <p:spPr>
          <a:xfrm>
            <a:off x="914400" y="2705100"/>
            <a:ext cx="10211376" cy="5416868"/>
          </a:xfrm>
          <a:prstGeom prst="rect">
            <a:avLst/>
          </a:prstGeom>
        </p:spPr>
        <p:txBody>
          <a:bodyPr wrap="square" lIns="0" tIns="0" rIns="0" bIns="0" rtlCol="0" anchor="t">
            <a:spAutoFit/>
          </a:bodyPr>
          <a:lstStyle/>
          <a:p>
            <a:pPr>
              <a:buFont typeface="Arial" panose="020B0604020202020204" pitchFamily="34" charset="0"/>
              <a:buChar char="•"/>
            </a:pPr>
            <a:r>
              <a:rPr lang="en-US" sz="3200" b="1" dirty="0">
                <a:solidFill>
                  <a:schemeClr val="bg1"/>
                </a:solidFill>
              </a:rPr>
              <a:t>Optimize Land Utilization</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Enhance Access to Agricultural Services</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Enable Secure and Transparent Transactions</a:t>
            </a:r>
            <a:r>
              <a:rPr lang="en-US" sz="3200" dirty="0">
                <a:solidFill>
                  <a:schemeClr val="bg1"/>
                </a:solidFill>
              </a:rPr>
              <a:t> </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Increase Awareness of Government Schemes</a:t>
            </a:r>
            <a:r>
              <a:rPr lang="en-US" sz="3200" dirty="0">
                <a:solidFill>
                  <a:schemeClr val="bg1"/>
                </a:solidFill>
              </a:rPr>
              <a:t> </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Promote Collaboration in Agriculture</a:t>
            </a:r>
            <a:r>
              <a:rPr lang="en-US" sz="3200" dirty="0">
                <a:solidFill>
                  <a:schemeClr val="bg1"/>
                </a:solidFill>
              </a:rPr>
              <a:t> </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Ensure Data Management &amp; Accountability</a:t>
            </a:r>
            <a:r>
              <a:rPr lang="en-US" sz="3200"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p:nvPr/>
        </p:nvGrpSpPr>
        <p:grpSpPr>
          <a:xfrm>
            <a:off x="-3886200" y="25810"/>
            <a:ext cx="11277600" cy="10261190"/>
            <a:chOff x="0" y="0"/>
            <a:chExt cx="6349238" cy="5650357"/>
          </a:xfrm>
        </p:grpSpPr>
        <p:sp>
          <p:nvSpPr>
            <p:cNvPr id="3" name="Freeform 3"/>
            <p:cNvSpPr/>
            <p:nvPr/>
          </p:nvSpPr>
          <p:spPr>
            <a:xfrm>
              <a:off x="-1220470" y="-200914"/>
              <a:ext cx="7579741" cy="5919724"/>
            </a:xfrm>
            <a:custGeom>
              <a:avLst/>
              <a:gdLst/>
              <a:ahLst/>
              <a:cxnLst/>
              <a:rect l="l" t="t" r="r" b="b"/>
              <a:pathLst>
                <a:path w="7579741" h="5919724">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80" y="1797050"/>
                  </a:cubicBezTo>
                  <a:cubicBezTo>
                    <a:pt x="7222109" y="1833372"/>
                    <a:pt x="7240016" y="1850009"/>
                    <a:pt x="7202297" y="1916684"/>
                  </a:cubicBezTo>
                  <a:cubicBezTo>
                    <a:pt x="7208901" y="1933448"/>
                    <a:pt x="7273036" y="1963420"/>
                    <a:pt x="7239635" y="2007743"/>
                  </a:cubicBezTo>
                  <a:cubicBezTo>
                    <a:pt x="7204202" y="2091436"/>
                    <a:pt x="7205853" y="2286381"/>
                    <a:pt x="7250049" y="2317750"/>
                  </a:cubicBezTo>
                  <a:cubicBezTo>
                    <a:pt x="7275576" y="2308987"/>
                    <a:pt x="7186168" y="2474976"/>
                    <a:pt x="7233031" y="2483866"/>
                  </a:cubicBezTo>
                  <a:cubicBezTo>
                    <a:pt x="7217791" y="2541143"/>
                    <a:pt x="7278497" y="2574417"/>
                    <a:pt x="7147941" y="2695575"/>
                  </a:cubicBezTo>
                  <a:cubicBezTo>
                    <a:pt x="7045960" y="2756535"/>
                    <a:pt x="7168642" y="2805176"/>
                    <a:pt x="7069074" y="2892044"/>
                  </a:cubicBezTo>
                  <a:cubicBezTo>
                    <a:pt x="7109587" y="2925826"/>
                    <a:pt x="7008622"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8" y="3707257"/>
                    <a:pt x="6727190" y="3726307"/>
                    <a:pt x="6704838" y="3771265"/>
                  </a:cubicBezTo>
                  <a:cubicBezTo>
                    <a:pt x="6674739" y="3791585"/>
                    <a:pt x="6736080" y="3823716"/>
                    <a:pt x="6667881" y="3824732"/>
                  </a:cubicBezTo>
                  <a:cubicBezTo>
                    <a:pt x="6676517" y="3870960"/>
                    <a:pt x="6621399" y="3859911"/>
                    <a:pt x="6607683" y="3879977"/>
                  </a:cubicBezTo>
                  <a:cubicBezTo>
                    <a:pt x="6650990" y="3906901"/>
                    <a:pt x="6618478" y="3901313"/>
                    <a:pt x="6653657" y="3916553"/>
                  </a:cubicBezTo>
                  <a:cubicBezTo>
                    <a:pt x="6651371" y="3988689"/>
                    <a:pt x="6546469" y="4092829"/>
                    <a:pt x="6552819" y="4182491"/>
                  </a:cubicBezTo>
                  <a:cubicBezTo>
                    <a:pt x="6516370" y="4270502"/>
                    <a:pt x="6542786" y="4306443"/>
                    <a:pt x="6490208" y="4402836"/>
                  </a:cubicBezTo>
                  <a:cubicBezTo>
                    <a:pt x="6527419" y="4414266"/>
                    <a:pt x="6500749" y="4427982"/>
                    <a:pt x="6457696" y="4505960"/>
                  </a:cubicBezTo>
                  <a:cubicBezTo>
                    <a:pt x="6503289" y="4531741"/>
                    <a:pt x="6486271" y="4590542"/>
                    <a:pt x="6438519" y="4659376"/>
                  </a:cubicBezTo>
                  <a:cubicBezTo>
                    <a:pt x="6519418" y="4706620"/>
                    <a:pt x="6472682" y="4854575"/>
                    <a:pt x="6428232" y="4913630"/>
                  </a:cubicBezTo>
                  <a:cubicBezTo>
                    <a:pt x="6441440" y="4962525"/>
                    <a:pt x="6419596" y="5014341"/>
                    <a:pt x="6364732" y="5057902"/>
                  </a:cubicBezTo>
                  <a:cubicBezTo>
                    <a:pt x="6326251" y="5158740"/>
                    <a:pt x="6311773" y="5242179"/>
                    <a:pt x="6153531" y="5344668"/>
                  </a:cubicBezTo>
                  <a:cubicBezTo>
                    <a:pt x="6108954" y="5423535"/>
                    <a:pt x="6112764" y="5474843"/>
                    <a:pt x="6025007" y="5580126"/>
                  </a:cubicBezTo>
                  <a:cubicBezTo>
                    <a:pt x="5990082" y="5617337"/>
                    <a:pt x="5948299"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659" r="-16659"/>
              </a:stretch>
            </a:blipFill>
          </p:spPr>
        </p:sp>
      </p:grpSp>
      <p:sp>
        <p:nvSpPr>
          <p:cNvPr id="4" name="TextBox 4"/>
          <p:cNvSpPr txBox="1"/>
          <p:nvPr/>
        </p:nvSpPr>
        <p:spPr>
          <a:xfrm>
            <a:off x="7772400" y="571500"/>
            <a:ext cx="7086380" cy="830677"/>
          </a:xfrm>
          <a:prstGeom prst="rect">
            <a:avLst/>
          </a:prstGeom>
        </p:spPr>
        <p:txBody>
          <a:bodyPr wrap="square" lIns="0" tIns="0" rIns="0" bIns="0" rtlCol="0" anchor="t">
            <a:spAutoFit/>
          </a:bodyPr>
          <a:lstStyle/>
          <a:p>
            <a:pPr>
              <a:lnSpc>
                <a:spcPts val="6431"/>
              </a:lnSpc>
            </a:pPr>
            <a:r>
              <a:rPr lang="en-US" sz="5592" dirty="0">
                <a:solidFill>
                  <a:srgbClr val="FFFFFF"/>
                </a:solidFill>
                <a:latin typeface="Hatton"/>
              </a:rPr>
              <a:t>Proposed Solution</a:t>
            </a:r>
          </a:p>
        </p:txBody>
      </p:sp>
      <p:sp>
        <p:nvSpPr>
          <p:cNvPr id="5" name="TextBox 5"/>
          <p:cNvSpPr txBox="1"/>
          <p:nvPr/>
        </p:nvSpPr>
        <p:spPr>
          <a:xfrm>
            <a:off x="7745361" y="2171700"/>
            <a:ext cx="10673874" cy="6437788"/>
          </a:xfrm>
          <a:prstGeom prst="rect">
            <a:avLst/>
          </a:prstGeom>
        </p:spPr>
        <p:txBody>
          <a:bodyPr wrap="square" lIns="0" tIns="0" rIns="0" bIns="0" rtlCol="0" anchor="t">
            <a:spAutoFit/>
          </a:bodyPr>
          <a:lstStyle/>
          <a:p>
            <a:pPr marL="0" marR="0">
              <a:lnSpc>
                <a:spcPct val="107000"/>
              </a:lnSpc>
              <a:spcAft>
                <a:spcPts val="800"/>
              </a:spcAft>
            </a:pPr>
            <a:r>
              <a:rPr lang="en-US" sz="3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Web-Based Platform</a:t>
            </a:r>
            <a:endParaRPr lang="en-US" sz="3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2  Land Leasing &amp; Rental System</a:t>
            </a:r>
            <a:endParaRPr lang="en-US" sz="3000" dirty="0">
              <a:solidFill>
                <a:schemeClr val="bg1"/>
              </a:solidFill>
            </a:endParaRP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3  Agricultural Services Marketplace</a:t>
            </a:r>
            <a:endParaRPr lang="en-US" sz="3000" dirty="0">
              <a:solidFill>
                <a:schemeClr val="bg1"/>
              </a:solidFill>
            </a:endParaRP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4  Government Scheme Information Center</a:t>
            </a:r>
            <a:endParaRPr lang="en-US" sz="3000" dirty="0">
              <a:solidFill>
                <a:schemeClr val="bg1"/>
              </a:solidFill>
            </a:endParaRP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5  Secure Payments &amp; Digital Agreements</a:t>
            </a:r>
            <a:r>
              <a:rPr lang="en-US" sz="3000" dirty="0">
                <a:solidFill>
                  <a:schemeClr val="bg1"/>
                </a:solidFill>
              </a:rPr>
              <a:t>  </a:t>
            </a:r>
          </a:p>
          <a:p>
            <a:pPr marR="0" lvl="0">
              <a:lnSpc>
                <a:spcPct val="107000"/>
              </a:lnSpc>
              <a:spcAft>
                <a:spcPts val="800"/>
              </a:spcAft>
              <a:buSzPts val="1000"/>
              <a:tabLst>
                <a:tab pos="457200" algn="l"/>
              </a:tabLst>
            </a:pPr>
            <a:endParaRPr lang="en-US" sz="3000" b="1" dirty="0">
              <a:solidFill>
                <a:schemeClr val="bg1"/>
              </a:solidFill>
            </a:endParaRPr>
          </a:p>
          <a:p>
            <a:pPr marR="0" lvl="0">
              <a:lnSpc>
                <a:spcPct val="107000"/>
              </a:lnSpc>
              <a:spcAft>
                <a:spcPts val="800"/>
              </a:spcAft>
              <a:buSzPts val="1000"/>
              <a:tabLst>
                <a:tab pos="457200" algn="l"/>
              </a:tabLst>
            </a:pPr>
            <a:r>
              <a:rPr lang="en-US" sz="3000" b="1" dirty="0">
                <a:solidFill>
                  <a:schemeClr val="bg1"/>
                </a:solidFill>
              </a:rPr>
              <a:t>6  Data Management &amp; Transparency</a:t>
            </a:r>
            <a:r>
              <a:rPr lang="en-US" sz="3000"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2" name="TextBox 2"/>
          <p:cNvSpPr txBox="1"/>
          <p:nvPr/>
        </p:nvSpPr>
        <p:spPr>
          <a:xfrm>
            <a:off x="1310560" y="852391"/>
            <a:ext cx="10282240" cy="927177"/>
          </a:xfrm>
          <a:prstGeom prst="rect">
            <a:avLst/>
          </a:prstGeom>
        </p:spPr>
        <p:txBody>
          <a:bodyPr wrap="square" lIns="0" tIns="0" rIns="0" bIns="0" rtlCol="0" anchor="t">
            <a:spAutoFit/>
          </a:bodyPr>
          <a:lstStyle/>
          <a:p>
            <a:pPr>
              <a:lnSpc>
                <a:spcPts val="7017"/>
              </a:lnSpc>
            </a:pPr>
            <a:r>
              <a:rPr lang="en-US" sz="6600" dirty="0">
                <a:solidFill>
                  <a:schemeClr val="bg1"/>
                </a:solidFill>
                <a:latin typeface="Hatton" panose="020B0604020202020204" charset="0"/>
              </a:rPr>
              <a:t>Benefits of the Platform</a:t>
            </a:r>
            <a:endParaRPr lang="en-US" sz="6101" dirty="0">
              <a:solidFill>
                <a:schemeClr val="bg1"/>
              </a:solidFill>
              <a:latin typeface="Hatton" panose="020B0604020202020204" charset="0"/>
            </a:endParaRPr>
          </a:p>
        </p:txBody>
      </p:sp>
      <p:sp>
        <p:nvSpPr>
          <p:cNvPr id="3" name="TextBox 3"/>
          <p:cNvSpPr txBox="1"/>
          <p:nvPr/>
        </p:nvSpPr>
        <p:spPr>
          <a:xfrm>
            <a:off x="1310561" y="2400300"/>
            <a:ext cx="10282240" cy="7018332"/>
          </a:xfrm>
          <a:prstGeom prst="rect">
            <a:avLst/>
          </a:prstGeom>
        </p:spPr>
        <p:txBody>
          <a:bodyPr wrap="square" lIns="0" tIns="0" rIns="0" bIns="0" rtlCol="0" anchor="t">
            <a:spAutoFit/>
          </a:bodyPr>
          <a:lstStyle/>
          <a:p>
            <a:r>
              <a:rPr lang="en-US" sz="2400" b="1" dirty="0">
                <a:solidFill>
                  <a:schemeClr val="bg1"/>
                </a:solidFill>
              </a:rPr>
              <a:t> 1. </a:t>
            </a:r>
            <a:r>
              <a:rPr lang="en-US" sz="2400" b="1" dirty="0" err="1">
                <a:solidFill>
                  <a:schemeClr val="bg1"/>
                </a:solidFill>
              </a:rPr>
              <a:t>Benifits</a:t>
            </a:r>
            <a:r>
              <a:rPr lang="en-US" sz="2400" b="1" dirty="0">
                <a:solidFill>
                  <a:schemeClr val="bg1"/>
                </a:solidFill>
              </a:rPr>
              <a:t> for Different Stakeholders</a:t>
            </a:r>
          </a:p>
          <a:p>
            <a:endParaRPr lang="en-US" sz="2400" b="1" dirty="0">
              <a:solidFill>
                <a:schemeClr val="bg1"/>
              </a:solidFill>
            </a:endParaRPr>
          </a:p>
          <a:p>
            <a:pPr>
              <a:buFont typeface="Arial" panose="020B0604020202020204" pitchFamily="34" charset="0"/>
              <a:buChar char="•"/>
            </a:pPr>
            <a:r>
              <a:rPr lang="en-US" sz="2400" b="1" dirty="0">
                <a:solidFill>
                  <a:schemeClr val="bg1"/>
                </a:solidFill>
              </a:rPr>
              <a:t>For Professional Farmers:</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Easily lease or rent agricultural land for farming.</a:t>
            </a:r>
          </a:p>
          <a:p>
            <a:pPr marL="742950" lvl="1" indent="-285750">
              <a:buFont typeface="Arial" panose="020B0604020202020204" pitchFamily="34" charset="0"/>
              <a:buChar char="•"/>
            </a:pPr>
            <a:r>
              <a:rPr lang="en-US" sz="2400" dirty="0">
                <a:solidFill>
                  <a:schemeClr val="bg1"/>
                </a:solidFill>
              </a:rPr>
              <a:t>Access various farming-related services to enhance productivity.</a:t>
            </a:r>
          </a:p>
          <a:p>
            <a:pPr marL="742950" lvl="1" indent="-285750">
              <a:buFont typeface="Arial" panose="020B0604020202020204" pitchFamily="34" charset="0"/>
              <a:buChar char="•"/>
            </a:pPr>
            <a:r>
              <a:rPr lang="en-US" sz="2400" dirty="0">
                <a:solidFill>
                  <a:schemeClr val="bg1"/>
                </a:solidFill>
              </a:rPr>
              <a:t>Gain insights into government schemes for financial and technical support.</a:t>
            </a:r>
          </a:p>
          <a:p>
            <a:pPr marL="742950" lvl="1" indent="-285750">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bg1"/>
                </a:solidFill>
              </a:rPr>
              <a:t>For Non-Professional Farmers:</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Find opportunities to lease or rent their land to professional farmers or companies.</a:t>
            </a:r>
          </a:p>
          <a:p>
            <a:pPr marL="742950" lvl="1" indent="-285750">
              <a:buFont typeface="Arial" panose="020B0604020202020204" pitchFamily="34" charset="0"/>
              <a:buChar char="•"/>
            </a:pPr>
            <a:r>
              <a:rPr lang="en-US" sz="2400" dirty="0">
                <a:solidFill>
                  <a:schemeClr val="bg1"/>
                </a:solidFill>
              </a:rPr>
              <a:t>Utilize agricultural services for better farm management.</a:t>
            </a:r>
          </a:p>
          <a:p>
            <a:pPr marL="742950" lvl="1" indent="-285750">
              <a:buFont typeface="Arial" panose="020B0604020202020204" pitchFamily="34" charset="0"/>
              <a:buChar char="•"/>
            </a:pPr>
            <a:r>
              <a:rPr lang="en-US" sz="2400" dirty="0">
                <a:solidFill>
                  <a:schemeClr val="bg1"/>
                </a:solidFill>
              </a:rPr>
              <a:t>Get real-time updates on government schemes and subsidies.</a:t>
            </a:r>
          </a:p>
          <a:p>
            <a:pPr lvl="1"/>
            <a:endParaRPr lang="en-US" sz="2400" dirty="0">
              <a:solidFill>
                <a:schemeClr val="bg1"/>
              </a:solidFill>
            </a:endParaRPr>
          </a:p>
          <a:p>
            <a:pPr>
              <a:buFont typeface="Arial" panose="020B0604020202020204" pitchFamily="34" charset="0"/>
              <a:buChar char="•"/>
            </a:pPr>
            <a:r>
              <a:rPr lang="en-US" sz="2400" b="1" dirty="0">
                <a:solidFill>
                  <a:schemeClr val="bg1"/>
                </a:solidFill>
              </a:rPr>
              <a:t>For Service Providers:</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Offer agricultural services such as equipment rental, soil testing, and consultancy.</a:t>
            </a:r>
          </a:p>
          <a:p>
            <a:pPr marL="742950" lvl="1" indent="-285750">
              <a:buFont typeface="Arial" panose="020B0604020202020204" pitchFamily="34" charset="0"/>
              <a:buChar char="•"/>
            </a:pPr>
            <a:r>
              <a:rPr lang="en-US" sz="2400" dirty="0">
                <a:solidFill>
                  <a:schemeClr val="bg1"/>
                </a:solidFill>
              </a:rPr>
              <a:t>Expand their reach to farmers and agricultural businesses.</a:t>
            </a:r>
          </a:p>
          <a:p>
            <a:pPr marL="742950" lvl="1" indent="-285750">
              <a:buFont typeface="Arial" panose="020B0604020202020204" pitchFamily="34" charset="0"/>
              <a:buChar char="•"/>
            </a:pPr>
            <a:r>
              <a:rPr lang="en-US" sz="2400" dirty="0">
                <a:solidFill>
                  <a:schemeClr val="bg1"/>
                </a:solidFill>
              </a:rPr>
              <a:t>Manage service requests and payments efficiently.</a:t>
            </a:r>
          </a:p>
          <a:p>
            <a:pPr>
              <a:lnSpc>
                <a:spcPts val="3053"/>
              </a:lnSpc>
            </a:pPr>
            <a:endParaRPr lang="en-US" sz="2181" dirty="0">
              <a:solidFill>
                <a:srgbClr val="FFFFFF"/>
              </a:solidFill>
              <a:latin typeface="Open Sans"/>
            </a:endParaRPr>
          </a:p>
        </p:txBody>
      </p:sp>
      <p:grpSp>
        <p:nvGrpSpPr>
          <p:cNvPr id="10" name="Group 4">
            <a:extLst>
              <a:ext uri="{FF2B5EF4-FFF2-40B4-BE49-F238E27FC236}">
                <a16:creationId xmlns:a16="http://schemas.microsoft.com/office/drawing/2014/main" id="{87D12A38-647A-8C34-59B7-2BD1D0C2E7F8}"/>
              </a:ext>
            </a:extLst>
          </p:cNvPr>
          <p:cNvGrpSpPr/>
          <p:nvPr/>
        </p:nvGrpSpPr>
        <p:grpSpPr>
          <a:xfrm>
            <a:off x="14859000" y="6870"/>
            <a:ext cx="8488890" cy="10287000"/>
            <a:chOff x="0" y="0"/>
            <a:chExt cx="6334760" cy="9169366"/>
          </a:xfrm>
        </p:grpSpPr>
        <p:sp>
          <p:nvSpPr>
            <p:cNvPr id="11" name="Freeform 5">
              <a:extLst>
                <a:ext uri="{FF2B5EF4-FFF2-40B4-BE49-F238E27FC236}">
                  <a16:creationId xmlns:a16="http://schemas.microsoft.com/office/drawing/2014/main" id="{746D2EAD-0316-CC0E-7FE3-A196D218310B}"/>
                </a:ext>
              </a:extLst>
            </p:cNvPr>
            <p:cNvSpPr/>
            <p:nvPr/>
          </p:nvSpPr>
          <p:spPr>
            <a:xfrm>
              <a:off x="-81534" y="-15367"/>
              <a:ext cx="6419342" cy="9196290"/>
            </a:xfrm>
            <a:custGeom>
              <a:avLst/>
              <a:gdLst/>
              <a:ahLst/>
              <a:cxnLst/>
              <a:rect l="l" t="t" r="r" b="b"/>
              <a:pathLst>
                <a:path w="6419342" h="9196290">
                  <a:moveTo>
                    <a:pt x="6416294" y="9159411"/>
                  </a:moveTo>
                  <a:cubicBezTo>
                    <a:pt x="6148324" y="9196290"/>
                    <a:pt x="5911723" y="9182431"/>
                    <a:pt x="5641340" y="9161330"/>
                  </a:cubicBezTo>
                  <a:cubicBezTo>
                    <a:pt x="4147947" y="9192861"/>
                    <a:pt x="2247011" y="9170538"/>
                    <a:pt x="664845" y="9166893"/>
                  </a:cubicBezTo>
                  <a:cubicBezTo>
                    <a:pt x="603504" y="9194512"/>
                    <a:pt x="627380" y="9092078"/>
                    <a:pt x="607695" y="9049875"/>
                  </a:cubicBezTo>
                  <a:cubicBezTo>
                    <a:pt x="553974" y="8975636"/>
                    <a:pt x="508254" y="8906002"/>
                    <a:pt x="485267" y="8812004"/>
                  </a:cubicBezTo>
                  <a:cubicBezTo>
                    <a:pt x="528955" y="8364653"/>
                    <a:pt x="592582" y="8519653"/>
                    <a:pt x="517398" y="8225574"/>
                  </a:cubicBezTo>
                  <a:cubicBezTo>
                    <a:pt x="568198" y="8088223"/>
                    <a:pt x="531114" y="7905599"/>
                    <a:pt x="477012" y="7839417"/>
                  </a:cubicBezTo>
                  <a:cubicBezTo>
                    <a:pt x="425069" y="7595599"/>
                    <a:pt x="465709" y="7753668"/>
                    <a:pt x="406654" y="7620153"/>
                  </a:cubicBezTo>
                  <a:cubicBezTo>
                    <a:pt x="328803" y="7579677"/>
                    <a:pt x="417068" y="7526156"/>
                    <a:pt x="381381" y="7496038"/>
                  </a:cubicBezTo>
                  <a:cubicBezTo>
                    <a:pt x="304673" y="7275240"/>
                    <a:pt x="247015" y="7183928"/>
                    <a:pt x="165481" y="7034107"/>
                  </a:cubicBezTo>
                  <a:cubicBezTo>
                    <a:pt x="113284" y="6985383"/>
                    <a:pt x="171831" y="6923037"/>
                    <a:pt x="146304" y="6889275"/>
                  </a:cubicBezTo>
                  <a:cubicBezTo>
                    <a:pt x="0" y="6749237"/>
                    <a:pt x="151130" y="6783192"/>
                    <a:pt x="124587" y="6684782"/>
                  </a:cubicBezTo>
                  <a:cubicBezTo>
                    <a:pt x="75057" y="6541676"/>
                    <a:pt x="143510" y="6407201"/>
                    <a:pt x="181229" y="6318767"/>
                  </a:cubicBezTo>
                  <a:cubicBezTo>
                    <a:pt x="287655" y="6140363"/>
                    <a:pt x="377952" y="5848587"/>
                    <a:pt x="353441" y="5793915"/>
                  </a:cubicBezTo>
                  <a:cubicBezTo>
                    <a:pt x="356489" y="5694930"/>
                    <a:pt x="444246" y="5638915"/>
                    <a:pt x="416433" y="5536093"/>
                  </a:cubicBezTo>
                  <a:cubicBezTo>
                    <a:pt x="440817" y="5468952"/>
                    <a:pt x="489839" y="5356539"/>
                    <a:pt x="543814" y="5282108"/>
                  </a:cubicBezTo>
                  <a:cubicBezTo>
                    <a:pt x="550926" y="5007405"/>
                    <a:pt x="585851" y="4905734"/>
                    <a:pt x="608838" y="4763395"/>
                  </a:cubicBezTo>
                  <a:cubicBezTo>
                    <a:pt x="658495" y="4636594"/>
                    <a:pt x="674497" y="4510945"/>
                    <a:pt x="723392" y="4404478"/>
                  </a:cubicBezTo>
                  <a:cubicBezTo>
                    <a:pt x="674116" y="4289379"/>
                    <a:pt x="740918" y="4272497"/>
                    <a:pt x="718820" y="4223388"/>
                  </a:cubicBezTo>
                  <a:cubicBezTo>
                    <a:pt x="815848" y="4029447"/>
                    <a:pt x="786130" y="3675517"/>
                    <a:pt x="764667" y="3466037"/>
                  </a:cubicBezTo>
                  <a:cubicBezTo>
                    <a:pt x="732028" y="3318327"/>
                    <a:pt x="705866" y="3243704"/>
                    <a:pt x="634111" y="3180399"/>
                  </a:cubicBezTo>
                  <a:cubicBezTo>
                    <a:pt x="649732" y="3099830"/>
                    <a:pt x="597154" y="3030195"/>
                    <a:pt x="581025" y="3039595"/>
                  </a:cubicBezTo>
                  <a:cubicBezTo>
                    <a:pt x="590423" y="2880950"/>
                    <a:pt x="540766" y="2836637"/>
                    <a:pt x="528701" y="2774292"/>
                  </a:cubicBezTo>
                  <a:cubicBezTo>
                    <a:pt x="469265" y="2693914"/>
                    <a:pt x="606679" y="2682212"/>
                    <a:pt x="532130" y="2577856"/>
                  </a:cubicBezTo>
                  <a:cubicBezTo>
                    <a:pt x="553466" y="2424199"/>
                    <a:pt x="556133" y="2345356"/>
                    <a:pt x="535813" y="2277639"/>
                  </a:cubicBezTo>
                  <a:cubicBezTo>
                    <a:pt x="520319" y="2221432"/>
                    <a:pt x="599948" y="2108060"/>
                    <a:pt x="571500" y="2117460"/>
                  </a:cubicBezTo>
                  <a:cubicBezTo>
                    <a:pt x="572770" y="2032286"/>
                    <a:pt x="535686" y="1996222"/>
                    <a:pt x="514858" y="1970708"/>
                  </a:cubicBezTo>
                  <a:cubicBezTo>
                    <a:pt x="524383" y="1935603"/>
                    <a:pt x="584200" y="1870188"/>
                    <a:pt x="590931" y="1850430"/>
                  </a:cubicBezTo>
                  <a:cubicBezTo>
                    <a:pt x="598170" y="1763146"/>
                    <a:pt x="524383" y="1743771"/>
                    <a:pt x="579374" y="1654186"/>
                  </a:cubicBezTo>
                  <a:cubicBezTo>
                    <a:pt x="541274" y="1548103"/>
                    <a:pt x="511175" y="1533908"/>
                    <a:pt x="524002" y="1456791"/>
                  </a:cubicBezTo>
                  <a:cubicBezTo>
                    <a:pt x="416687" y="851754"/>
                    <a:pt x="523367" y="1046463"/>
                    <a:pt x="565404" y="721692"/>
                  </a:cubicBezTo>
                  <a:cubicBezTo>
                    <a:pt x="622173" y="479408"/>
                    <a:pt x="547878" y="531970"/>
                    <a:pt x="532384" y="365077"/>
                  </a:cubicBezTo>
                  <a:cubicBezTo>
                    <a:pt x="553847" y="42607"/>
                    <a:pt x="456946" y="92867"/>
                    <a:pt x="585724" y="15367"/>
                  </a:cubicBezTo>
                  <a:cubicBezTo>
                    <a:pt x="2395220" y="43374"/>
                    <a:pt x="4303522" y="34742"/>
                    <a:pt x="6029960" y="19204"/>
                  </a:cubicBezTo>
                  <a:cubicBezTo>
                    <a:pt x="6192774" y="62366"/>
                    <a:pt x="6395974" y="0"/>
                    <a:pt x="6407531" y="47211"/>
                  </a:cubicBezTo>
                  <a:cubicBezTo>
                    <a:pt x="6414389" y="316927"/>
                    <a:pt x="6407023" y="615992"/>
                    <a:pt x="6406896" y="937886"/>
                  </a:cubicBezTo>
                  <a:cubicBezTo>
                    <a:pt x="6405626" y="2496903"/>
                    <a:pt x="6416421" y="4161619"/>
                    <a:pt x="6407785" y="5660592"/>
                  </a:cubicBezTo>
                  <a:cubicBezTo>
                    <a:pt x="6419342" y="6916898"/>
                    <a:pt x="6397371" y="7969095"/>
                    <a:pt x="6416294" y="9159411"/>
                  </a:cubicBezTo>
                  <a:close/>
                </a:path>
              </a:pathLst>
            </a:custGeom>
            <a:blipFill>
              <a:blip r:embed="rId2"/>
              <a:stretch>
                <a:fillRect l="-91325" r="-25524" b="-26"/>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a:extLst>
            <a:ext uri="{FF2B5EF4-FFF2-40B4-BE49-F238E27FC236}">
              <a16:creationId xmlns:a16="http://schemas.microsoft.com/office/drawing/2014/main" id="{A4418765-F34B-B121-8CA2-7C3CA37BDA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C75DC2A-2F71-2172-FBEB-EEA954699B22}"/>
              </a:ext>
            </a:extLst>
          </p:cNvPr>
          <p:cNvSpPr txBox="1"/>
          <p:nvPr/>
        </p:nvSpPr>
        <p:spPr>
          <a:xfrm>
            <a:off x="1310560" y="852391"/>
            <a:ext cx="11643440" cy="897682"/>
          </a:xfrm>
          <a:prstGeom prst="rect">
            <a:avLst/>
          </a:prstGeom>
        </p:spPr>
        <p:txBody>
          <a:bodyPr wrap="square" lIns="0" tIns="0" rIns="0" bIns="0" rtlCol="0" anchor="t">
            <a:spAutoFit/>
          </a:bodyPr>
          <a:lstStyle/>
          <a:p>
            <a:pPr>
              <a:lnSpc>
                <a:spcPts val="7017"/>
              </a:lnSpc>
            </a:pPr>
            <a:r>
              <a:rPr lang="en-US" sz="6600" dirty="0">
                <a:solidFill>
                  <a:schemeClr val="bg1"/>
                </a:solidFill>
                <a:latin typeface="+mj-lt"/>
              </a:rPr>
              <a:t>Unique Selling Proposition (USP)</a:t>
            </a:r>
            <a:endParaRPr lang="en-US" sz="6101" dirty="0">
              <a:solidFill>
                <a:schemeClr val="bg1"/>
              </a:solidFill>
              <a:latin typeface="+mj-lt"/>
            </a:endParaRPr>
          </a:p>
        </p:txBody>
      </p:sp>
      <p:sp>
        <p:nvSpPr>
          <p:cNvPr id="3" name="TextBox 3">
            <a:extLst>
              <a:ext uri="{FF2B5EF4-FFF2-40B4-BE49-F238E27FC236}">
                <a16:creationId xmlns:a16="http://schemas.microsoft.com/office/drawing/2014/main" id="{C518BC5D-9920-B1FD-6D50-49831FDC0455}"/>
              </a:ext>
            </a:extLst>
          </p:cNvPr>
          <p:cNvSpPr txBox="1"/>
          <p:nvPr/>
        </p:nvSpPr>
        <p:spPr>
          <a:xfrm>
            <a:off x="1310560" y="2400300"/>
            <a:ext cx="12405439" cy="5539978"/>
          </a:xfrm>
          <a:prstGeom prst="rect">
            <a:avLst/>
          </a:prstGeom>
        </p:spPr>
        <p:txBody>
          <a:bodyPr wrap="square" lIns="0" tIns="0" rIns="0" bIns="0" rtlCol="0" anchor="t">
            <a:spAutoFit/>
          </a:bodyPr>
          <a:lstStyle/>
          <a:p>
            <a:pPr>
              <a:buNone/>
            </a:pPr>
            <a:r>
              <a:rPr lang="en-US" sz="2400" b="1" dirty="0">
                <a:solidFill>
                  <a:schemeClr val="bg1"/>
                </a:solidFill>
              </a:rPr>
              <a:t>Why Choose Our Platform?</a:t>
            </a:r>
          </a:p>
          <a:p>
            <a:pPr>
              <a:buNone/>
            </a:pPr>
            <a:endParaRPr lang="en-US" sz="2400" b="1" dirty="0">
              <a:solidFill>
                <a:schemeClr val="bg1"/>
              </a:solidFill>
            </a:endParaRPr>
          </a:p>
          <a:p>
            <a:pPr>
              <a:buNone/>
            </a:pPr>
            <a:r>
              <a:rPr lang="en-US" sz="2400" dirty="0">
                <a:solidFill>
                  <a:schemeClr val="bg1"/>
                </a:solidFill>
              </a:rPr>
              <a:t> 1. </a:t>
            </a:r>
            <a:r>
              <a:rPr lang="en-US" sz="2400" b="1" dirty="0">
                <a:solidFill>
                  <a:schemeClr val="bg1"/>
                </a:solidFill>
              </a:rPr>
              <a:t>Empowering Landowners (Non-Professional Farmers)</a:t>
            </a:r>
            <a:endParaRPr lang="en-US" sz="2400" dirty="0">
              <a:solidFill>
                <a:schemeClr val="bg1"/>
              </a:solidFill>
            </a:endParaRPr>
          </a:p>
          <a:p>
            <a:pPr>
              <a:buFont typeface="Arial" panose="020B0604020202020204" pitchFamily="34" charset="0"/>
              <a:buChar char="•"/>
            </a:pPr>
            <a:r>
              <a:rPr lang="en-US" sz="2400" dirty="0">
                <a:solidFill>
                  <a:schemeClr val="bg1"/>
                </a:solidFill>
              </a:rPr>
              <a:t>Enables landowners to lease their land efficiently and generate income without direct involvement in farming.</a:t>
            </a:r>
          </a:p>
          <a:p>
            <a:pPr>
              <a:buFont typeface="Arial" panose="020B0604020202020204" pitchFamily="34" charset="0"/>
              <a:buChar char="•"/>
            </a:pPr>
            <a:endParaRPr lang="en-US" sz="2400" dirty="0">
              <a:solidFill>
                <a:schemeClr val="bg1"/>
              </a:solidFill>
            </a:endParaRPr>
          </a:p>
          <a:p>
            <a:pPr>
              <a:buNone/>
            </a:pPr>
            <a:r>
              <a:rPr lang="en-US" sz="2400" dirty="0">
                <a:solidFill>
                  <a:schemeClr val="bg1"/>
                </a:solidFill>
              </a:rPr>
              <a:t> 2. </a:t>
            </a:r>
            <a:r>
              <a:rPr lang="en-US" sz="2400" b="1" dirty="0">
                <a:solidFill>
                  <a:schemeClr val="bg1"/>
                </a:solidFill>
              </a:rPr>
              <a:t>Seamless Land Leasing for Farmers</a:t>
            </a:r>
            <a:endParaRPr lang="en-US" sz="2400" dirty="0">
              <a:solidFill>
                <a:schemeClr val="bg1"/>
              </a:solidFill>
            </a:endParaRPr>
          </a:p>
          <a:p>
            <a:pPr>
              <a:buFont typeface="Arial" panose="020B0604020202020204" pitchFamily="34" charset="0"/>
              <a:buChar char="•"/>
            </a:pPr>
            <a:r>
              <a:rPr lang="en-US" sz="2400" dirty="0">
                <a:solidFill>
                  <a:schemeClr val="bg1"/>
                </a:solidFill>
              </a:rPr>
              <a:t>Farmers can easily find and lease agricultural land suited to their needs.</a:t>
            </a:r>
          </a:p>
          <a:p>
            <a:pPr>
              <a:buFont typeface="Arial" panose="020B0604020202020204" pitchFamily="34" charset="0"/>
              <a:buChar char="•"/>
            </a:pPr>
            <a:endParaRPr lang="en-US" sz="2400" dirty="0">
              <a:solidFill>
                <a:schemeClr val="bg1"/>
              </a:solidFill>
            </a:endParaRPr>
          </a:p>
          <a:p>
            <a:pPr>
              <a:buNone/>
            </a:pPr>
            <a:r>
              <a:rPr lang="en-US" sz="2400" dirty="0">
                <a:solidFill>
                  <a:schemeClr val="bg1"/>
                </a:solidFill>
              </a:rPr>
              <a:t> 3. </a:t>
            </a:r>
            <a:r>
              <a:rPr lang="en-US" sz="2400" b="1" dirty="0">
                <a:solidFill>
                  <a:schemeClr val="bg1"/>
                </a:solidFill>
              </a:rPr>
              <a:t>Comprehensive Agricultural Services</a:t>
            </a:r>
            <a:endParaRPr lang="en-US" sz="2400" dirty="0">
              <a:solidFill>
                <a:schemeClr val="bg1"/>
              </a:solidFill>
            </a:endParaRPr>
          </a:p>
          <a:p>
            <a:pPr>
              <a:buFont typeface="Arial" panose="020B0604020202020204" pitchFamily="34" charset="0"/>
              <a:buChar char="•"/>
            </a:pPr>
            <a:r>
              <a:rPr lang="en-US" sz="2400" dirty="0">
                <a:solidFill>
                  <a:schemeClr val="bg1"/>
                </a:solidFill>
              </a:rPr>
              <a:t>Access to a wide range of services, from soil testing to machinery rentals, ensuring productive farming.</a:t>
            </a:r>
          </a:p>
          <a:p>
            <a:pPr>
              <a:buFont typeface="Arial" panose="020B0604020202020204" pitchFamily="34" charset="0"/>
              <a:buChar char="•"/>
            </a:pPr>
            <a:endParaRPr lang="en-US" sz="2400" dirty="0">
              <a:solidFill>
                <a:schemeClr val="bg1"/>
              </a:solidFill>
            </a:endParaRPr>
          </a:p>
          <a:p>
            <a:pPr>
              <a:buNone/>
            </a:pPr>
            <a:r>
              <a:rPr lang="en-US" sz="2400" dirty="0">
                <a:solidFill>
                  <a:schemeClr val="bg1"/>
                </a:solidFill>
              </a:rPr>
              <a:t> 5. </a:t>
            </a:r>
            <a:r>
              <a:rPr lang="en-US" sz="2400" b="1" dirty="0">
                <a:solidFill>
                  <a:schemeClr val="bg1"/>
                </a:solidFill>
              </a:rPr>
              <a:t>Government Schemes Integration</a:t>
            </a:r>
            <a:endParaRPr lang="en-US" sz="2400" dirty="0">
              <a:solidFill>
                <a:schemeClr val="bg1"/>
              </a:solidFill>
            </a:endParaRPr>
          </a:p>
          <a:p>
            <a:pPr>
              <a:buFont typeface="Arial" panose="020B0604020202020204" pitchFamily="34" charset="0"/>
              <a:buChar char="•"/>
            </a:pPr>
            <a:r>
              <a:rPr lang="en-US" sz="2400" dirty="0">
                <a:solidFill>
                  <a:schemeClr val="bg1"/>
                </a:solidFill>
              </a:rPr>
              <a:t>Provides information on relevant government schemes and subsidies for farmers.</a:t>
            </a:r>
          </a:p>
        </p:txBody>
      </p:sp>
    </p:spTree>
    <p:extLst>
      <p:ext uri="{BB962C8B-B14F-4D97-AF65-F5344CB8AC3E}">
        <p14:creationId xmlns:p14="http://schemas.microsoft.com/office/powerpoint/2010/main" val="295589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4A2D-6D64-CFB6-B072-8B292F6211E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41CEEDA-BE8C-30C9-60FF-4F440E7A53E0}"/>
              </a:ext>
            </a:extLst>
          </p:cNvPr>
          <p:cNvSpPr txBox="1"/>
          <p:nvPr/>
        </p:nvSpPr>
        <p:spPr>
          <a:xfrm>
            <a:off x="381000" y="723900"/>
            <a:ext cx="10794908" cy="846386"/>
          </a:xfrm>
          <a:prstGeom prst="rect">
            <a:avLst/>
          </a:prstGeom>
        </p:spPr>
        <p:txBody>
          <a:bodyPr wrap="square" lIns="0" tIns="0" rIns="0" bIns="0" rtlCol="0" anchor="t">
            <a:spAutoFit/>
          </a:bodyPr>
          <a:lstStyle/>
          <a:p>
            <a:pPr>
              <a:lnSpc>
                <a:spcPts val="6431"/>
              </a:lnSpc>
            </a:pPr>
            <a:r>
              <a:rPr lang="en-US" sz="6000" dirty="0"/>
              <a:t>Revenue Model </a:t>
            </a:r>
            <a:endParaRPr lang="en-US" sz="5592" dirty="0">
              <a:solidFill>
                <a:srgbClr val="1A401F"/>
              </a:solidFill>
              <a:latin typeface="Hatton"/>
            </a:endParaRPr>
          </a:p>
        </p:txBody>
      </p:sp>
      <p:sp>
        <p:nvSpPr>
          <p:cNvPr id="5" name="TextBox 5">
            <a:extLst>
              <a:ext uri="{FF2B5EF4-FFF2-40B4-BE49-F238E27FC236}">
                <a16:creationId xmlns:a16="http://schemas.microsoft.com/office/drawing/2014/main" id="{EC665D38-617F-2BAE-3D74-DCF6C0BC0F60}"/>
              </a:ext>
            </a:extLst>
          </p:cNvPr>
          <p:cNvSpPr txBox="1"/>
          <p:nvPr/>
        </p:nvSpPr>
        <p:spPr>
          <a:xfrm>
            <a:off x="381000" y="1866900"/>
            <a:ext cx="10929063" cy="6894195"/>
          </a:xfrm>
          <a:prstGeom prst="rect">
            <a:avLst/>
          </a:prstGeom>
        </p:spPr>
        <p:txBody>
          <a:bodyPr wrap="square" lIns="0" tIns="0" rIns="0" bIns="0" rtlCol="0" anchor="t">
            <a:spAutoFit/>
          </a:bodyPr>
          <a:lstStyle/>
          <a:p>
            <a:pPr>
              <a:buNone/>
            </a:pPr>
            <a:endParaRPr lang="en-US" sz="2800" dirty="0"/>
          </a:p>
          <a:p>
            <a:pPr>
              <a:buFont typeface="+mj-lt"/>
              <a:buAutoNum type="arabicPeriod"/>
            </a:pPr>
            <a:r>
              <a:rPr lang="en-US" sz="2800" b="1" dirty="0"/>
              <a:t>Lease Commission Model</a:t>
            </a:r>
            <a:endParaRPr lang="en-US" sz="2800" dirty="0"/>
          </a:p>
          <a:p>
            <a:pPr marL="742950" lvl="1" indent="-285750">
              <a:buFont typeface="+mj-lt"/>
              <a:buAutoNum type="arabicPeriod"/>
            </a:pPr>
            <a:r>
              <a:rPr lang="en-US" sz="2800" dirty="0"/>
              <a:t>Charge a small commission on each successful land lease agreement between landowners and farmers.</a:t>
            </a:r>
          </a:p>
          <a:p>
            <a:pPr>
              <a:buFont typeface="+mj-lt"/>
              <a:buAutoNum type="arabicPeriod"/>
            </a:pPr>
            <a:r>
              <a:rPr lang="en-US" sz="2800" b="1" dirty="0"/>
              <a:t>Service Subscription &amp; Commission</a:t>
            </a:r>
            <a:endParaRPr lang="en-US" sz="2800" dirty="0"/>
          </a:p>
          <a:p>
            <a:pPr marL="742950" lvl="1" indent="-285750">
              <a:buFont typeface="+mj-lt"/>
              <a:buAutoNum type="arabicPeriod"/>
            </a:pPr>
            <a:r>
              <a:rPr lang="en-US" sz="2800" dirty="0"/>
              <a:t>Partner with agricultural service providers and take a commission for every service booked via the platform.</a:t>
            </a:r>
          </a:p>
          <a:p>
            <a:pPr>
              <a:buFont typeface="+mj-lt"/>
              <a:buAutoNum type="arabicPeriod"/>
            </a:pPr>
            <a:r>
              <a:rPr lang="en-US" sz="2800" b="1" dirty="0"/>
              <a:t>Freemium Model for Users</a:t>
            </a:r>
            <a:endParaRPr lang="en-US" sz="2800" dirty="0"/>
          </a:p>
          <a:p>
            <a:pPr marL="742950" lvl="1" indent="-285750">
              <a:buFont typeface="+mj-lt"/>
              <a:buAutoNum type="arabicPeriod"/>
            </a:pPr>
            <a:r>
              <a:rPr lang="en-US" sz="2800" dirty="0"/>
              <a:t>Basic features for free, while premium users get advanced insights, priority listings, and better support.</a:t>
            </a:r>
          </a:p>
          <a:p>
            <a:pPr>
              <a:buFont typeface="+mj-lt"/>
              <a:buAutoNum type="arabicPeriod"/>
            </a:pPr>
            <a:r>
              <a:rPr lang="en-US" sz="2800" b="1" dirty="0"/>
              <a:t>Advertisement &amp; Sponsorships</a:t>
            </a:r>
            <a:endParaRPr lang="en-US" sz="2800" dirty="0"/>
          </a:p>
          <a:p>
            <a:pPr marL="742950" lvl="1" indent="-285750">
              <a:buFont typeface="+mj-lt"/>
              <a:buAutoNum type="arabicPeriod"/>
            </a:pPr>
            <a:r>
              <a:rPr lang="en-US" sz="2800" dirty="0"/>
              <a:t>Allow agricultural businesses, seed providers, and equipment manufacturers to advertise on the platform.</a:t>
            </a:r>
          </a:p>
          <a:p>
            <a:pPr>
              <a:buFont typeface="+mj-lt"/>
              <a:buAutoNum type="arabicPeriod"/>
            </a:pPr>
            <a:r>
              <a:rPr lang="en-US" sz="2800" b="1" dirty="0"/>
              <a:t>Government &amp; NGO Partnerships</a:t>
            </a:r>
            <a:endParaRPr lang="en-US" sz="2800" dirty="0"/>
          </a:p>
          <a:p>
            <a:pPr marL="742950" lvl="1" indent="-285750">
              <a:buFont typeface="+mj-lt"/>
              <a:buAutoNum type="arabicPeriod"/>
            </a:pPr>
            <a:r>
              <a:rPr lang="en-US" sz="2800" dirty="0"/>
              <a:t>Collaborate with government bodies and NGOs supporting agricultural initiatives for funding or grants.</a:t>
            </a:r>
          </a:p>
        </p:txBody>
      </p:sp>
      <p:grpSp>
        <p:nvGrpSpPr>
          <p:cNvPr id="6" name="Group 2">
            <a:extLst>
              <a:ext uri="{FF2B5EF4-FFF2-40B4-BE49-F238E27FC236}">
                <a16:creationId xmlns:a16="http://schemas.microsoft.com/office/drawing/2014/main" id="{010D13EF-4C37-C7E0-F7A9-22B44786BD04}"/>
              </a:ext>
            </a:extLst>
          </p:cNvPr>
          <p:cNvGrpSpPr/>
          <p:nvPr/>
        </p:nvGrpSpPr>
        <p:grpSpPr>
          <a:xfrm>
            <a:off x="11346934" y="0"/>
            <a:ext cx="11284466" cy="10287000"/>
            <a:chOff x="0" y="0"/>
            <a:chExt cx="6351016" cy="4215003"/>
          </a:xfrm>
        </p:grpSpPr>
        <p:sp>
          <p:nvSpPr>
            <p:cNvPr id="7" name="Freeform 3">
              <a:extLst>
                <a:ext uri="{FF2B5EF4-FFF2-40B4-BE49-F238E27FC236}">
                  <a16:creationId xmlns:a16="http://schemas.microsoft.com/office/drawing/2014/main" id="{9A4B8639-F893-ED3C-3DD9-E0D0011127C7}"/>
                </a:ext>
              </a:extLst>
            </p:cNvPr>
            <p:cNvSpPr/>
            <p:nvPr/>
          </p:nvSpPr>
          <p:spPr>
            <a:xfrm>
              <a:off x="-39878" y="-19431"/>
              <a:ext cx="6437884" cy="4257040"/>
            </a:xfrm>
            <a:custGeom>
              <a:avLst/>
              <a:gdLst/>
              <a:ahLst/>
              <a:cxnLst/>
              <a:rect l="l" t="t" r="r" b="b"/>
              <a:pathLst>
                <a:path w="6437884" h="4257040">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t="-287" b="-287"/>
              </a:stretch>
            </a:blipFill>
          </p:spPr>
        </p:sp>
      </p:grpSp>
    </p:spTree>
    <p:extLst>
      <p:ext uri="{BB962C8B-B14F-4D97-AF65-F5344CB8AC3E}">
        <p14:creationId xmlns:p14="http://schemas.microsoft.com/office/powerpoint/2010/main" val="44503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650</Words>
  <Application>Microsoft Office PowerPoint</Application>
  <PresentationFormat>Custom</PresentationFormat>
  <Paragraphs>111</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Open Sans</vt:lpstr>
      <vt:lpstr>Hatton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Sustainability modern presentation</dc:title>
  <cp:lastModifiedBy>Tushar Gaikwad</cp:lastModifiedBy>
  <cp:revision>12</cp:revision>
  <dcterms:created xsi:type="dcterms:W3CDTF">2006-08-16T00:00:00Z</dcterms:created>
  <dcterms:modified xsi:type="dcterms:W3CDTF">2025-05-08T09:29:04Z</dcterms:modified>
  <dc:identifier>DAGCdIn5_Vw</dc:identifier>
</cp:coreProperties>
</file>